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9"/>
  </p:notesMasterIdLst>
  <p:handoutMasterIdLst>
    <p:handoutMasterId r:id="rId40"/>
  </p:handoutMasterIdLst>
  <p:sldIdLst>
    <p:sldId id="256" r:id="rId5"/>
    <p:sldId id="257" r:id="rId6"/>
    <p:sldId id="260" r:id="rId7"/>
    <p:sldId id="293" r:id="rId8"/>
    <p:sldId id="261" r:id="rId9"/>
    <p:sldId id="262" r:id="rId10"/>
    <p:sldId id="263" r:id="rId11"/>
    <p:sldId id="280" r:id="rId12"/>
    <p:sldId id="282" r:id="rId13"/>
    <p:sldId id="281" r:id="rId14"/>
    <p:sldId id="283" r:id="rId15"/>
    <p:sldId id="258" r:id="rId16"/>
    <p:sldId id="264" r:id="rId17"/>
    <p:sldId id="278" r:id="rId18"/>
    <p:sldId id="279" r:id="rId19"/>
    <p:sldId id="267" r:id="rId20"/>
    <p:sldId id="268" r:id="rId21"/>
    <p:sldId id="269" r:id="rId22"/>
    <p:sldId id="270" r:id="rId23"/>
    <p:sldId id="272" r:id="rId24"/>
    <p:sldId id="273" r:id="rId25"/>
    <p:sldId id="274" r:id="rId26"/>
    <p:sldId id="291" r:id="rId27"/>
    <p:sldId id="292" r:id="rId28"/>
    <p:sldId id="275" r:id="rId29"/>
    <p:sldId id="284" r:id="rId30"/>
    <p:sldId id="285" r:id="rId31"/>
    <p:sldId id="286" r:id="rId32"/>
    <p:sldId id="287" r:id="rId33"/>
    <p:sldId id="288" r:id="rId34"/>
    <p:sldId id="289" r:id="rId35"/>
    <p:sldId id="290" r:id="rId36"/>
    <p:sldId id="276" r:id="rId37"/>
    <p:sldId id="277" r:id="rId3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58" autoAdjust="0"/>
    <p:restoredTop sz="74166" autoAdjust="0"/>
  </p:normalViewPr>
  <p:slideViewPr>
    <p:cSldViewPr snapToGrid="0" snapToObjects="1" showGuides="1">
      <p:cViewPr varScale="1">
        <p:scale>
          <a:sx n="81" d="100"/>
          <a:sy n="81" d="100"/>
        </p:scale>
        <p:origin x="200" y="480"/>
      </p:cViewPr>
      <p:guideLst/>
    </p:cSldViewPr>
  </p:slideViewPr>
  <p:outlineViewPr>
    <p:cViewPr>
      <p:scale>
        <a:sx n="33" d="100"/>
        <a:sy n="33" d="100"/>
      </p:scale>
      <p:origin x="0" y="-4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Users/georgemathew/Downloads/job-posting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georgemathew/Desktop/HP%20BACKUP/C%20DRIVE/Desktop/Kerala%20Summons/GEM/edX%20courses%20SBI/Data%20Analytics%20and%20Visualisation%20Capstone%20Project/Module%201/popular-languages1.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dirty="0"/>
              <a:t>Total Jobs by Technology</a:t>
            </a:r>
          </a:p>
        </c:rich>
      </c:tx>
      <c:layout>
        <c:manualLayout>
          <c:xMode val="edge"/>
          <c:yMode val="edge"/>
          <c:x val="0.3326807445520830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31690711051968"/>
          <c:y val="9.2974873608489217E-2"/>
          <c:w val="0.86326842183590347"/>
          <c:h val="0.85428415812786795"/>
        </c:manualLayout>
      </c:layout>
      <c:barChart>
        <c:barDir val="bar"/>
        <c:grouping val="clustered"/>
        <c:varyColors val="0"/>
        <c:ser>
          <c:idx val="0"/>
          <c:order val="0"/>
          <c:tx>
            <c:strRef>
              <c:f>Sheet1!$J$1</c:f>
              <c:strCache>
                <c:ptCount val="1"/>
                <c:pt idx="0">
                  <c:v>Total Jobs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Sheet1!$B$2:$B$13</c:f>
              <c:strCache>
                <c:ptCount val="12"/>
                <c:pt idx="0">
                  <c:v>MySQL Server</c:v>
                </c:pt>
                <c:pt idx="1">
                  <c:v>PostgreSQL</c:v>
                </c:pt>
                <c:pt idx="2">
                  <c:v>Scala</c:v>
                </c:pt>
                <c:pt idx="3">
                  <c:v>MongoDB</c:v>
                </c:pt>
                <c:pt idx="4">
                  <c:v>SQL Server</c:v>
                </c:pt>
                <c:pt idx="5">
                  <c:v>C++</c:v>
                </c:pt>
                <c:pt idx="6">
                  <c:v>JavaScript</c:v>
                </c:pt>
                <c:pt idx="7">
                  <c:v>C#</c:v>
                </c:pt>
                <c:pt idx="8">
                  <c:v>Oracle</c:v>
                </c:pt>
                <c:pt idx="9">
                  <c:v>Python</c:v>
                </c:pt>
                <c:pt idx="10">
                  <c:v>Java</c:v>
                </c:pt>
                <c:pt idx="11">
                  <c:v>C</c:v>
                </c:pt>
              </c:strCache>
            </c:strRef>
          </c:cat>
          <c:val>
            <c:numRef>
              <c:f>Sheet1!$J$2:$J$13</c:f>
              <c:numCache>
                <c:formatCode>General</c:formatCode>
                <c:ptCount val="12"/>
                <c:pt idx="0">
                  <c:v>0</c:v>
                </c:pt>
                <c:pt idx="1">
                  <c:v>7</c:v>
                </c:pt>
                <c:pt idx="2">
                  <c:v>21</c:v>
                </c:pt>
                <c:pt idx="3">
                  <c:v>108</c:v>
                </c:pt>
                <c:pt idx="4">
                  <c:v>164</c:v>
                </c:pt>
                <c:pt idx="5">
                  <c:v>181</c:v>
                </c:pt>
                <c:pt idx="6">
                  <c:v>224</c:v>
                </c:pt>
                <c:pt idx="7">
                  <c:v>231</c:v>
                </c:pt>
                <c:pt idx="8">
                  <c:v>510</c:v>
                </c:pt>
                <c:pt idx="9">
                  <c:v>760</c:v>
                </c:pt>
                <c:pt idx="10">
                  <c:v>1662</c:v>
                </c:pt>
                <c:pt idx="11">
                  <c:v>8661</c:v>
                </c:pt>
              </c:numCache>
            </c:numRef>
          </c:val>
          <c:extLst>
            <c:ext xmlns:c16="http://schemas.microsoft.com/office/drawing/2014/chart" uri="{C3380CC4-5D6E-409C-BE32-E72D297353CC}">
              <c16:uniqueId val="{00000000-D7F1-5040-9F81-6BFB37894BE7}"/>
            </c:ext>
          </c:extLst>
        </c:ser>
        <c:dLbls>
          <c:showLegendKey val="0"/>
          <c:showVal val="0"/>
          <c:showCatName val="0"/>
          <c:showSerName val="0"/>
          <c:showPercent val="0"/>
          <c:showBubbleSize val="0"/>
        </c:dLbls>
        <c:gapWidth val="182"/>
        <c:axId val="1220795056"/>
        <c:axId val="1220797328"/>
      </c:barChart>
      <c:catAx>
        <c:axId val="12207950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220797328"/>
        <c:crosses val="autoZero"/>
        <c:auto val="1"/>
        <c:lblAlgn val="ctr"/>
        <c:lblOffset val="100"/>
        <c:noMultiLvlLbl val="0"/>
      </c:catAx>
      <c:valAx>
        <c:axId val="1220797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220795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a:t>Annual Average Salary (in $) by Language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'popular-languages1'!$G$1</c:f>
              <c:strCache>
                <c:ptCount val="1"/>
                <c:pt idx="0">
                  <c:v>Annual Average Salary (in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'popular-languages1'!$E$2:$E$12</c:f>
              <c:strCache>
                <c:ptCount val="10"/>
                <c:pt idx="0">
                  <c:v>Swift</c:v>
                </c:pt>
                <c:pt idx="1">
                  <c:v>Python</c:v>
                </c:pt>
                <c:pt idx="2">
                  <c:v>C++</c:v>
                </c:pt>
                <c:pt idx="3">
                  <c:v>Javascript</c:v>
                </c:pt>
                <c:pt idx="4">
                  <c:v>Java</c:v>
                </c:pt>
                <c:pt idx="5">
                  <c:v>Go</c:v>
                </c:pt>
                <c:pt idx="6">
                  <c:v>R</c:v>
                </c:pt>
                <c:pt idx="7">
                  <c:v>C#</c:v>
                </c:pt>
                <c:pt idx="8">
                  <c:v>SQL</c:v>
                </c:pt>
                <c:pt idx="9">
                  <c:v>PHP</c:v>
                </c:pt>
              </c:strCache>
            </c:strRef>
          </c:cat>
          <c:val>
            <c:numRef>
              <c:f>'popular-languages1'!$G$2:$G$12</c:f>
              <c:numCache>
                <c:formatCode>General</c:formatCode>
                <c:ptCount val="11"/>
                <c:pt idx="0">
                  <c:v>130801</c:v>
                </c:pt>
                <c:pt idx="1">
                  <c:v>114383</c:v>
                </c:pt>
                <c:pt idx="2">
                  <c:v>113865</c:v>
                </c:pt>
                <c:pt idx="3">
                  <c:v>110981</c:v>
                </c:pt>
                <c:pt idx="4">
                  <c:v>101013</c:v>
                </c:pt>
                <c:pt idx="5">
                  <c:v>94082</c:v>
                </c:pt>
                <c:pt idx="6">
                  <c:v>92037</c:v>
                </c:pt>
                <c:pt idx="7">
                  <c:v>88726</c:v>
                </c:pt>
                <c:pt idx="8">
                  <c:v>84793</c:v>
                </c:pt>
                <c:pt idx="9">
                  <c:v>84727</c:v>
                </c:pt>
              </c:numCache>
            </c:numRef>
          </c:val>
          <c:extLst>
            <c:ext xmlns:c16="http://schemas.microsoft.com/office/drawing/2014/chart" uri="{C3380CC4-5D6E-409C-BE32-E72D297353CC}">
              <c16:uniqueId val="{00000000-AA63-EB44-9FEE-EE0A11D42286}"/>
            </c:ext>
          </c:extLst>
        </c:ser>
        <c:dLbls>
          <c:showLegendKey val="0"/>
          <c:showVal val="0"/>
          <c:showCatName val="0"/>
          <c:showSerName val="0"/>
          <c:showPercent val="0"/>
          <c:showBubbleSize val="0"/>
        </c:dLbls>
        <c:gapWidth val="182"/>
        <c:axId val="1408707568"/>
        <c:axId val="893148928"/>
      </c:barChart>
      <c:catAx>
        <c:axId val="1408707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893148928"/>
        <c:crosses val="autoZero"/>
        <c:auto val="1"/>
        <c:lblAlgn val="ctr"/>
        <c:lblOffset val="100"/>
        <c:noMultiLvlLbl val="0"/>
      </c:catAx>
      <c:valAx>
        <c:axId val="8931489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408707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B767E7-33FD-3904-A471-CBD22CDE807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ADF3AA5-4644-D1E0-9EFF-8852317B2463}"/>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08F3D321-974E-4242-8733-4EEBBF0387C1}" type="datetimeFigureOut">
              <a:rPr lang="en-US" smtClean="0"/>
              <a:t>5/22/23</a:t>
            </a:fld>
            <a:endParaRPr lang="en-US"/>
          </a:p>
        </p:txBody>
      </p:sp>
      <p:sp>
        <p:nvSpPr>
          <p:cNvPr id="4" name="Footer Placeholder 3">
            <a:extLst>
              <a:ext uri="{FF2B5EF4-FFF2-40B4-BE49-F238E27FC236}">
                <a16:creationId xmlns:a16="http://schemas.microsoft.com/office/drawing/2014/main" id="{E21F5E05-91C3-C828-25DF-34EB4A4D7BD5}"/>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2F6A4E-D2AA-9371-6099-425FD392AD43}"/>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8877CD71-14CB-5441-9848-86080A28F79F}" type="slidenum">
              <a:rPr lang="en-US" smtClean="0"/>
              <a:t>‹#›</a:t>
            </a:fld>
            <a:endParaRPr lang="en-US"/>
          </a:p>
        </p:txBody>
      </p:sp>
    </p:spTree>
    <p:extLst>
      <p:ext uri="{BB962C8B-B14F-4D97-AF65-F5344CB8AC3E}">
        <p14:creationId xmlns:p14="http://schemas.microsoft.com/office/powerpoint/2010/main" val="2385433673"/>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
        <p:nvSpPr>
          <p:cNvPr id="5" name="Footer Placeholder 4">
            <a:extLst>
              <a:ext uri="{FF2B5EF4-FFF2-40B4-BE49-F238E27FC236}">
                <a16:creationId xmlns:a16="http://schemas.microsoft.com/office/drawing/2014/main" id="{559ADDB9-4B0C-E45F-3EB2-8245F03043CF}"/>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88065101-7875-2DB1-A495-6B26441B0BF4}"/>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
        <p:nvSpPr>
          <p:cNvPr id="5" name="Footer Placeholder 4">
            <a:extLst>
              <a:ext uri="{FF2B5EF4-FFF2-40B4-BE49-F238E27FC236}">
                <a16:creationId xmlns:a16="http://schemas.microsoft.com/office/drawing/2014/main" id="{11B5E08F-FF54-1B62-F778-272F6FA41223}"/>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88A7A3BD-20DF-9C90-AED2-8ED5DA3F0D2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
        <p:nvSpPr>
          <p:cNvPr id="5" name="Footer Placeholder 4">
            <a:extLst>
              <a:ext uri="{FF2B5EF4-FFF2-40B4-BE49-F238E27FC236}">
                <a16:creationId xmlns:a16="http://schemas.microsoft.com/office/drawing/2014/main" id="{07923320-2884-A430-846A-C4F212BA88B2}"/>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0AE6DE89-4EBD-AA18-06C1-89F0F360A31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2409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
        <p:nvSpPr>
          <p:cNvPr id="5" name="Footer Placeholder 4">
            <a:extLst>
              <a:ext uri="{FF2B5EF4-FFF2-40B4-BE49-F238E27FC236}">
                <a16:creationId xmlns:a16="http://schemas.microsoft.com/office/drawing/2014/main" id="{8D68B649-6D71-63F8-373D-F73C1D995124}"/>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70BFA082-D920-3DCF-854D-6FC27D1AB588}"/>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076317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
        <p:nvSpPr>
          <p:cNvPr id="5" name="Footer Placeholder 4">
            <a:extLst>
              <a:ext uri="{FF2B5EF4-FFF2-40B4-BE49-F238E27FC236}">
                <a16:creationId xmlns:a16="http://schemas.microsoft.com/office/drawing/2014/main" id="{CD99BC08-6401-85F1-63AC-44FD59DBD1FF}"/>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251D4DBB-55F2-97E9-0C62-C26908670534}"/>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707228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png"/><Relationship Id="rId26" Type="http://schemas.openxmlformats.org/officeDocument/2006/relationships/customXml" Target="../ink/ink17.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customXml" Target="../ink/ink21.xml"/><Relationship Id="rId17" Type="http://schemas.openxmlformats.org/officeDocument/2006/relationships/customXml" Target="../ink/ink10.xml"/><Relationship Id="rId25" Type="http://schemas.openxmlformats.org/officeDocument/2006/relationships/customXml" Target="../ink/ink16.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2.xml"/><Relationship Id="rId29" Type="http://schemas.openxmlformats.org/officeDocument/2006/relationships/customXml" Target="../ink/ink20.xml"/><Relationship Id="rId1" Type="http://schemas.openxmlformats.org/officeDocument/2006/relationships/slideLayout" Target="../slideLayouts/slideLayout4.xml"/><Relationship Id="rId24" Type="http://schemas.openxmlformats.org/officeDocument/2006/relationships/customXml" Target="../ink/ink15.xml"/><Relationship Id="rId23" Type="http://schemas.openxmlformats.org/officeDocument/2006/relationships/customXml" Target="../ink/ink14.xml"/><Relationship Id="rId28" Type="http://schemas.openxmlformats.org/officeDocument/2006/relationships/customXml" Target="../ink/ink19.xml"/><Relationship Id="rId36" Type="http://schemas.openxmlformats.org/officeDocument/2006/relationships/image" Target="../media/image7.png"/><Relationship Id="rId19" Type="http://schemas.openxmlformats.org/officeDocument/2006/relationships/customXml" Target="../ink/ink11.xml"/><Relationship Id="rId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customXml" Target="../ink/ink18.xml"/><Relationship Id="rId35" Type="http://schemas.openxmlformats.org/officeDocument/2006/relationships/customXml" Target="../ink/ink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p1.ca.analytics.ibm.com/bi/?perspective=dashboard&amp;pathRef=.my_folders%2FNew%2Bdashboard_Final%2BAssignment%2BPart%2BI%2BData%2BAnalytics%2Band%2BVisualisation%2BCapstone%2BProject&amp;action=view&amp;mode=dashboard&amp;subView=model000001882054fec1_00000000"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18.png"/><Relationship Id="rId3" Type="http://schemas.openxmlformats.org/officeDocument/2006/relationships/customXml" Target="../ink/ink23.xml"/><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4.xml"/><Relationship Id="rId14" Type="http://schemas.openxmlformats.org/officeDocument/2006/relationships/customXml" Target="../ink/ink2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1651819"/>
            <a:ext cx="5374972" cy="1566437"/>
          </a:xfrm>
        </p:spPr>
        <p:txBody>
          <a:bodyPr anchor="ctr">
            <a:normAutofit/>
          </a:bodyPr>
          <a:lstStyle/>
          <a:p>
            <a:r>
              <a:rPr lang="en-US" sz="2800" dirty="0">
                <a:solidFill>
                  <a:srgbClr val="0E659B"/>
                </a:solidFill>
              </a:rPr>
              <a:t>Trends in Skills Set Requirement among Software Developers</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268886" y="5213980"/>
            <a:ext cx="5181600" cy="855588"/>
          </a:xfrm>
        </p:spPr>
        <p:txBody>
          <a:bodyPr>
            <a:normAutofit lnSpcReduction="10000"/>
          </a:bodyPr>
          <a:lstStyle/>
          <a:p>
            <a:pPr marL="0" indent="0">
              <a:buNone/>
            </a:pPr>
            <a:r>
              <a:rPr lang="en-US" sz="2400" dirty="0"/>
              <a:t>George Mathew</a:t>
            </a:r>
          </a:p>
          <a:p>
            <a:pPr marL="0" indent="0">
              <a:buNone/>
            </a:pPr>
            <a:r>
              <a:rPr lang="en-US" sz="2400" dirty="0"/>
              <a:t>16</a:t>
            </a:r>
            <a:r>
              <a:rPr lang="en-US" sz="2400" baseline="30000" dirty="0"/>
              <a:t>th</a:t>
            </a:r>
            <a:r>
              <a:rPr lang="en-US" sz="2400" dirty="0"/>
              <a:t> May 2023</a:t>
            </a: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212B-1862-0FCA-AF87-C1E0C892F7F0}"/>
              </a:ext>
            </a:extLst>
          </p:cNvPr>
          <p:cNvSpPr>
            <a:spLocks noGrp="1"/>
          </p:cNvSpPr>
          <p:nvPr>
            <p:ph type="title"/>
          </p:nvPr>
        </p:nvSpPr>
        <p:spPr>
          <a:xfrm>
            <a:off x="764457" y="143902"/>
            <a:ext cx="10515600" cy="505030"/>
          </a:xfrm>
        </p:spPr>
        <p:txBody>
          <a:bodyPr>
            <a:normAutofit fontScale="90000"/>
          </a:bodyPr>
          <a:lstStyle/>
          <a:p>
            <a:r>
              <a:rPr lang="en-US" dirty="0"/>
              <a:t>RESULTS (</a:t>
            </a:r>
            <a:r>
              <a:rPr lang="en-US" dirty="0" err="1"/>
              <a:t>contd</a:t>
            </a:r>
            <a:r>
              <a:rPr lang="en-US" dirty="0"/>
              <a:t>/-)</a:t>
            </a:r>
          </a:p>
        </p:txBody>
      </p:sp>
      <p:sp>
        <p:nvSpPr>
          <p:cNvPr id="3" name="Content Placeholder 2">
            <a:extLst>
              <a:ext uri="{FF2B5EF4-FFF2-40B4-BE49-F238E27FC236}">
                <a16:creationId xmlns:a16="http://schemas.microsoft.com/office/drawing/2014/main" id="{050B3D98-B318-C278-4C58-2F4FD6905443}"/>
              </a:ext>
            </a:extLst>
          </p:cNvPr>
          <p:cNvSpPr>
            <a:spLocks noGrp="1"/>
          </p:cNvSpPr>
          <p:nvPr>
            <p:ph idx="1"/>
          </p:nvPr>
        </p:nvSpPr>
        <p:spPr>
          <a:xfrm>
            <a:off x="764458" y="648932"/>
            <a:ext cx="10515600" cy="5456902"/>
          </a:xfrm>
        </p:spPr>
        <p:txBody>
          <a:bodyPr>
            <a:noAutofit/>
          </a:bodyPr>
          <a:lstStyle/>
          <a:p>
            <a:pPr marL="36000" indent="0" algn="just">
              <a:lnSpc>
                <a:spcPct val="100000"/>
              </a:lnSpc>
              <a:spcBef>
                <a:spcPts val="0"/>
              </a:spcBef>
              <a:buNone/>
            </a:pPr>
            <a:r>
              <a:rPr lang="en-US" sz="2200" b="1" u="sng" dirty="0">
                <a:solidFill>
                  <a:schemeClr val="tx1"/>
                </a:solidFill>
                <a:latin typeface="Abadi" panose="020B0604020104020204" pitchFamily="34" charset="0"/>
              </a:rPr>
              <a:t>Dashboard Using IBM Cognos Analytics</a:t>
            </a:r>
          </a:p>
          <a:p>
            <a:pPr marL="36000" indent="0" algn="just">
              <a:lnSpc>
                <a:spcPct val="100000"/>
              </a:lnSpc>
              <a:spcBef>
                <a:spcPts val="0"/>
              </a:spcBef>
              <a:buNone/>
            </a:pPr>
            <a:r>
              <a:rPr lang="en-US" sz="2200" b="1" u="sng" dirty="0">
                <a:solidFill>
                  <a:schemeClr val="tx1"/>
                </a:solidFill>
                <a:latin typeface="Abadi" panose="020B0604020104020204" pitchFamily="34" charset="0"/>
              </a:rPr>
              <a:t>Dashboard Tab 1 – Current Technology Usage (</a:t>
            </a:r>
            <a:r>
              <a:rPr lang="en-US" sz="2200" b="1" u="sng" dirty="0" err="1">
                <a:solidFill>
                  <a:schemeClr val="tx1"/>
                </a:solidFill>
                <a:latin typeface="Abadi" panose="020B0604020104020204" pitchFamily="34" charset="0"/>
              </a:rPr>
              <a:t>contd</a:t>
            </a:r>
            <a:r>
              <a:rPr lang="en-US" sz="2200" b="1" u="sng" dirty="0">
                <a:solidFill>
                  <a:schemeClr val="tx1"/>
                </a:solidFill>
                <a:latin typeface="Abadi" panose="020B0604020104020204" pitchFamily="34" charset="0"/>
              </a:rPr>
              <a:t>/-)</a:t>
            </a:r>
            <a:endParaRPr lang="en-US" sz="2200" dirty="0">
              <a:solidFill>
                <a:schemeClr val="tx1"/>
              </a:solidFill>
              <a:latin typeface="Abadi" panose="020B0604020104020204" pitchFamily="34" charset="0"/>
            </a:endParaRP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top databases during the current year are MySQL, PostgreSQL, Microsoft SQL Server in the descending order</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top platforms during the current year are Windows, Linux, Docker, AWS, MacOS in the descending order</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top New Collab Tools during the current year are GitHub, Stack, Google Suite, Jira in the descending order</a:t>
            </a:r>
          </a:p>
          <a:p>
            <a:pPr marL="0" indent="0" algn="just">
              <a:lnSpc>
                <a:spcPct val="100000"/>
              </a:lnSpc>
              <a:spcBef>
                <a:spcPts val="0"/>
              </a:spcBef>
              <a:buNone/>
            </a:pPr>
            <a:endParaRPr lang="en-US" sz="2200" dirty="0">
              <a:solidFill>
                <a:schemeClr val="tx1"/>
              </a:solidFill>
              <a:latin typeface="Abadi" panose="020B0604020104020204" pitchFamily="34" charset="0"/>
            </a:endParaRPr>
          </a:p>
          <a:p>
            <a:pPr marL="0" indent="0" algn="just">
              <a:lnSpc>
                <a:spcPct val="100000"/>
              </a:lnSpc>
              <a:spcBef>
                <a:spcPts val="0"/>
              </a:spcBef>
              <a:buNone/>
            </a:pPr>
            <a:r>
              <a:rPr lang="en-US" sz="2200" b="1" u="sng" dirty="0">
                <a:solidFill>
                  <a:schemeClr val="tx1"/>
                </a:solidFill>
                <a:latin typeface="Abadi" panose="020B0604020104020204" pitchFamily="34" charset="0"/>
              </a:rPr>
              <a:t>Dashboard Tab 2 – Future Technology Trend - (Slide – 18)</a:t>
            </a:r>
            <a:endParaRPr lang="en-US" sz="2200" dirty="0">
              <a:solidFill>
                <a:schemeClr val="tx1"/>
              </a:solidFill>
              <a:latin typeface="Abadi" panose="020B0604020104020204" pitchFamily="34" charset="0"/>
            </a:endParaRP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top programming languages during the next year are JavaScript, HTML/CSS, Typescript, SQL in the descending order</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top databases during the next year are PostgreSQL, Redis, MongoDB in the descending order</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hierarchy of platforms during the next year are Docker, Linux, AWS, </a:t>
            </a:r>
            <a:r>
              <a:rPr lang="en-US" sz="2200" dirty="0" err="1">
                <a:solidFill>
                  <a:schemeClr val="tx1"/>
                </a:solidFill>
                <a:latin typeface="Abadi" panose="020B0604020104020204" pitchFamily="34" charset="0"/>
              </a:rPr>
              <a:t>Kubernotes</a:t>
            </a:r>
            <a:r>
              <a:rPr lang="en-US" sz="2200" dirty="0">
                <a:solidFill>
                  <a:schemeClr val="tx1"/>
                </a:solidFill>
                <a:latin typeface="Abadi" panose="020B0604020104020204" pitchFamily="34" charset="0"/>
              </a:rPr>
              <a:t> in the descending order</a:t>
            </a:r>
          </a:p>
        </p:txBody>
      </p:sp>
    </p:spTree>
    <p:extLst>
      <p:ext uri="{BB962C8B-B14F-4D97-AF65-F5344CB8AC3E}">
        <p14:creationId xmlns:p14="http://schemas.microsoft.com/office/powerpoint/2010/main" val="165648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F84-D419-A685-FCFD-FE75E551BB83}"/>
              </a:ext>
            </a:extLst>
          </p:cNvPr>
          <p:cNvSpPr>
            <a:spLocks noGrp="1"/>
          </p:cNvSpPr>
          <p:nvPr>
            <p:ph type="title"/>
          </p:nvPr>
        </p:nvSpPr>
        <p:spPr>
          <a:xfrm>
            <a:off x="661219" y="379874"/>
            <a:ext cx="10515600" cy="741004"/>
          </a:xfrm>
        </p:spPr>
        <p:txBody>
          <a:bodyPr/>
          <a:lstStyle/>
          <a:p>
            <a:r>
              <a:rPr lang="en-US" dirty="0"/>
              <a:t>RESULTS (</a:t>
            </a:r>
            <a:r>
              <a:rPr lang="en-US" dirty="0" err="1"/>
              <a:t>contd</a:t>
            </a:r>
            <a:r>
              <a:rPr lang="en-US" dirty="0"/>
              <a:t>/-)</a:t>
            </a:r>
          </a:p>
        </p:txBody>
      </p:sp>
      <p:sp>
        <p:nvSpPr>
          <p:cNvPr id="3" name="Content Placeholder 2">
            <a:extLst>
              <a:ext uri="{FF2B5EF4-FFF2-40B4-BE49-F238E27FC236}">
                <a16:creationId xmlns:a16="http://schemas.microsoft.com/office/drawing/2014/main" id="{4604CE7B-573A-17E6-7008-FF18CFBBB4DF}"/>
              </a:ext>
            </a:extLst>
          </p:cNvPr>
          <p:cNvSpPr>
            <a:spLocks noGrp="1"/>
          </p:cNvSpPr>
          <p:nvPr>
            <p:ph idx="1"/>
          </p:nvPr>
        </p:nvSpPr>
        <p:spPr>
          <a:xfrm>
            <a:off x="667364" y="1238583"/>
            <a:ext cx="10857272" cy="3525146"/>
          </a:xfrm>
        </p:spPr>
        <p:txBody>
          <a:bodyPr>
            <a:normAutofit fontScale="92500" lnSpcReduction="10000"/>
          </a:bodyPr>
          <a:lstStyle/>
          <a:p>
            <a:pPr marL="0" indent="0" algn="just">
              <a:lnSpc>
                <a:spcPct val="100000"/>
              </a:lnSpc>
              <a:spcBef>
                <a:spcPts val="0"/>
              </a:spcBef>
              <a:buNone/>
            </a:pPr>
            <a:r>
              <a:rPr lang="en-US" sz="2200" b="1" u="sng" dirty="0">
                <a:solidFill>
                  <a:schemeClr val="tx1"/>
                </a:solidFill>
                <a:latin typeface="Abadi" panose="020B0604020104020204" pitchFamily="34" charset="0"/>
              </a:rPr>
              <a:t>Dashboard Using IBM Cognos Analytics</a:t>
            </a:r>
          </a:p>
          <a:p>
            <a:pPr marL="0" indent="0" algn="just">
              <a:lnSpc>
                <a:spcPct val="100000"/>
              </a:lnSpc>
              <a:spcBef>
                <a:spcPts val="0"/>
              </a:spcBef>
              <a:buNone/>
            </a:pPr>
            <a:r>
              <a:rPr lang="en-US" sz="2200" b="1" u="sng" dirty="0">
                <a:solidFill>
                  <a:schemeClr val="tx1"/>
                </a:solidFill>
                <a:latin typeface="Abadi" panose="020B0604020104020204" pitchFamily="34" charset="0"/>
              </a:rPr>
              <a:t>Dashboard Tab 2 – Future Technology Trend (</a:t>
            </a:r>
            <a:r>
              <a:rPr lang="en-US" sz="2200" b="1" u="sng" dirty="0" err="1">
                <a:solidFill>
                  <a:schemeClr val="tx1"/>
                </a:solidFill>
                <a:latin typeface="Abadi" panose="020B0604020104020204" pitchFamily="34" charset="0"/>
              </a:rPr>
              <a:t>contd</a:t>
            </a:r>
            <a:r>
              <a:rPr lang="en-US" sz="2200" b="1" u="sng" dirty="0">
                <a:solidFill>
                  <a:schemeClr val="tx1"/>
                </a:solidFill>
                <a:latin typeface="Abadi" panose="020B0604020104020204" pitchFamily="34" charset="0"/>
              </a:rPr>
              <a:t>/-)</a:t>
            </a:r>
            <a:endParaRPr lang="en-US" sz="2200" dirty="0">
              <a:solidFill>
                <a:schemeClr val="tx1"/>
              </a:solidFill>
              <a:latin typeface="Abadi" panose="020B0604020104020204" pitchFamily="34" charset="0"/>
            </a:endParaRP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top New Collab Tools during the next year are GitHub, Stack, Google Suite, Jira in the descending order</a:t>
            </a:r>
          </a:p>
          <a:p>
            <a:pPr marL="0" indent="0" algn="just">
              <a:lnSpc>
                <a:spcPct val="100000"/>
              </a:lnSpc>
              <a:spcBef>
                <a:spcPts val="0"/>
              </a:spcBef>
              <a:buNone/>
            </a:pPr>
            <a:endParaRPr lang="en-US" sz="2200" dirty="0">
              <a:solidFill>
                <a:schemeClr val="tx1"/>
              </a:solidFill>
              <a:latin typeface="Abadi" panose="020B0604020104020204" pitchFamily="34" charset="0"/>
            </a:endParaRPr>
          </a:p>
          <a:p>
            <a:pPr marL="0" indent="0" algn="just">
              <a:lnSpc>
                <a:spcPct val="100000"/>
              </a:lnSpc>
              <a:spcBef>
                <a:spcPts val="0"/>
              </a:spcBef>
              <a:buNone/>
            </a:pPr>
            <a:r>
              <a:rPr lang="en-US" sz="2200" b="1" u="sng" dirty="0">
                <a:solidFill>
                  <a:schemeClr val="tx1"/>
                </a:solidFill>
                <a:latin typeface="Abadi" panose="020B0604020104020204" pitchFamily="34" charset="0"/>
              </a:rPr>
              <a:t>Dashboard Tab 3 – Demographics - (Slide – 19)</a:t>
            </a:r>
            <a:endParaRPr lang="en-US" sz="2200" dirty="0">
              <a:solidFill>
                <a:schemeClr val="tx1"/>
              </a:solidFill>
              <a:latin typeface="Abadi" panose="020B0604020104020204" pitchFamily="34" charset="0"/>
            </a:endParaRP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distribution of respondents to the survey was 96% men and 4% women</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maximum respondents to the survey were from United States of America followed by United Kingdom, Germany, India in descending order</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respondents were mainly in the Age group 22 to 41 and the maximum respondents had an Age of 29</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education level of maximum of the respondents was graduate followed by masters</a:t>
            </a:r>
          </a:p>
        </p:txBody>
      </p:sp>
    </p:spTree>
    <p:extLst>
      <p:ext uri="{BB962C8B-B14F-4D97-AF65-F5344CB8AC3E}">
        <p14:creationId xmlns:p14="http://schemas.microsoft.com/office/powerpoint/2010/main" val="302098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462117" y="231632"/>
            <a:ext cx="10515600" cy="501940"/>
          </a:xfrm>
        </p:spPr>
        <p:txBody>
          <a:bodyPr>
            <a:normAutofit fontScale="90000"/>
          </a:bodyPr>
          <a:lstStyle/>
          <a:p>
            <a:r>
              <a:rPr lang="en-US"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462117" y="759693"/>
            <a:ext cx="2228642" cy="501939"/>
          </a:xfrm>
        </p:spPr>
        <p:txBody>
          <a:bodyPr>
            <a:normAutofit fontScale="92500" lnSpcReduction="10000"/>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6000" y="769811"/>
            <a:ext cx="1758142" cy="430809"/>
          </a:xfrm>
        </p:spPr>
        <p:txBody>
          <a:bodyPr>
            <a:normAutofit fontScale="92500" lnSpcReduction="10000"/>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&lt;Bar chart of top 10 programming languages for the current year goes here.&gt;</a:t>
            </a:r>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10 programming languages for the next year goes here.&gt;</a:t>
            </a:r>
          </a:p>
        </p:txBody>
      </p:sp>
      <p:pic>
        <p:nvPicPr>
          <p:cNvPr id="7" name="Picture 6">
            <a:extLst>
              <a:ext uri="{FF2B5EF4-FFF2-40B4-BE49-F238E27FC236}">
                <a16:creationId xmlns:a16="http://schemas.microsoft.com/office/drawing/2014/main" id="{9F0329BF-1A17-505D-417D-1F90CB65D334}"/>
              </a:ext>
            </a:extLst>
          </p:cNvPr>
          <p:cNvPicPr>
            <a:picLocks noChangeAspect="1"/>
          </p:cNvPicPr>
          <p:nvPr/>
        </p:nvPicPr>
        <p:blipFill>
          <a:blip r:embed="rId3"/>
          <a:stretch>
            <a:fillRect/>
          </a:stretch>
        </p:blipFill>
        <p:spPr>
          <a:xfrm>
            <a:off x="462118" y="1297871"/>
            <a:ext cx="5557683" cy="4879091"/>
          </a:xfrm>
          <a:prstGeom prst="rect">
            <a:avLst/>
          </a:prstGeom>
        </p:spPr>
      </p:pic>
      <p:pic>
        <p:nvPicPr>
          <p:cNvPr id="9" name="Picture 8">
            <a:extLst>
              <a:ext uri="{FF2B5EF4-FFF2-40B4-BE49-F238E27FC236}">
                <a16:creationId xmlns:a16="http://schemas.microsoft.com/office/drawing/2014/main" id="{BC1D9D64-F065-4258-DE34-3869E5FBF28C}"/>
              </a:ext>
            </a:extLst>
          </p:cNvPr>
          <p:cNvPicPr>
            <a:picLocks noChangeAspect="1"/>
          </p:cNvPicPr>
          <p:nvPr/>
        </p:nvPicPr>
        <p:blipFill>
          <a:blip r:embed="rId4"/>
          <a:stretch>
            <a:fillRect/>
          </a:stretch>
        </p:blipFill>
        <p:spPr>
          <a:xfrm>
            <a:off x="6172200" y="1481959"/>
            <a:ext cx="5683469" cy="4695003"/>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38200" y="1471663"/>
            <a:ext cx="5181600" cy="4705300"/>
          </a:xfrm>
        </p:spPr>
        <p:txBody>
          <a:bodyPr>
            <a:normAutofit fontScale="85000" lnSpcReduction="20000"/>
          </a:bodyPr>
          <a:lstStyle/>
          <a:p>
            <a:pPr marL="0" indent="0" algn="just">
              <a:lnSpc>
                <a:spcPct val="100000"/>
              </a:lnSpc>
              <a:spcBef>
                <a:spcPts val="0"/>
              </a:spcBef>
              <a:buNone/>
            </a:pPr>
            <a:r>
              <a:rPr lang="en-US" sz="3300" b="1" u="sng" dirty="0">
                <a:solidFill>
                  <a:schemeClr val="tx1"/>
                </a:solidFill>
                <a:latin typeface="Abadi" panose="020B0604020104020204" pitchFamily="34" charset="0"/>
              </a:rPr>
              <a:t>Findings</a:t>
            </a:r>
          </a:p>
          <a:p>
            <a:pPr marL="36000" indent="-349200" algn="just">
              <a:lnSpc>
                <a:spcPct val="100000"/>
              </a:lnSpc>
              <a:spcBef>
                <a:spcPts val="0"/>
              </a:spcBef>
              <a:buFont typeface="Arial" panose="020B0604020202020204" pitchFamily="34" charset="0"/>
              <a:buChar char="•"/>
            </a:pPr>
            <a:r>
              <a:rPr lang="en-US" sz="2800" dirty="0">
                <a:solidFill>
                  <a:schemeClr val="tx1"/>
                </a:solidFill>
                <a:latin typeface="Abadi" panose="020B0604020104020204" pitchFamily="34" charset="0"/>
              </a:rPr>
              <a:t>More respondents have chosen Python and Typescript for next year in comparison to this year.</a:t>
            </a:r>
          </a:p>
          <a:p>
            <a:pPr marL="36000" indent="-349200" algn="just">
              <a:lnSpc>
                <a:spcPct val="100000"/>
              </a:lnSpc>
              <a:spcBef>
                <a:spcPts val="0"/>
              </a:spcBef>
              <a:buFont typeface="Arial" panose="020B0604020202020204" pitchFamily="34" charset="0"/>
              <a:buChar char="•"/>
            </a:pPr>
            <a:r>
              <a:rPr lang="en-US" sz="2800" dirty="0">
                <a:solidFill>
                  <a:schemeClr val="tx1"/>
                </a:solidFill>
                <a:latin typeface="Abadi" panose="020B0604020104020204" pitchFamily="34" charset="0"/>
              </a:rPr>
              <a:t>The choice of programming languages as priority during the next year has gone down drastically in respect of Bash/Shell/PowerShell, HTML/CSS, Java, JavaScript, SQL. </a:t>
            </a:r>
          </a:p>
          <a:p>
            <a:pPr marL="36000" indent="-349200" algn="just">
              <a:lnSpc>
                <a:spcPct val="100000"/>
              </a:lnSpc>
              <a:spcBef>
                <a:spcPts val="0"/>
              </a:spcBef>
              <a:buFont typeface="Arial" panose="020B0604020202020204" pitchFamily="34" charset="0"/>
              <a:buChar char="•"/>
            </a:pPr>
            <a:r>
              <a:rPr lang="en-US" dirty="0">
                <a:solidFill>
                  <a:schemeClr val="tx1"/>
                </a:solidFill>
                <a:latin typeface="Abadi" panose="020B0604020104020204" pitchFamily="34" charset="0"/>
              </a:rPr>
              <a:t>C++ and PHP are no more in the top 10 Programming Languages while Go which was not there among the top 10 in the current year has ranked 8th for next year. Rust has also entered the league.</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5999" y="1471663"/>
            <a:ext cx="5540477" cy="4351338"/>
          </a:xfrm>
        </p:spPr>
        <p:txBody>
          <a:bodyPr>
            <a:normAutofit fontScale="85000" lnSpcReduction="20000"/>
          </a:bodyPr>
          <a:lstStyle/>
          <a:p>
            <a:pPr marL="0" indent="0" algn="just">
              <a:lnSpc>
                <a:spcPct val="100000"/>
              </a:lnSpc>
              <a:spcBef>
                <a:spcPts val="0"/>
              </a:spcBef>
              <a:buNone/>
            </a:pPr>
            <a:r>
              <a:rPr lang="en-US" sz="3400" b="1" u="sng" dirty="0">
                <a:solidFill>
                  <a:schemeClr val="tx1"/>
                </a:solidFill>
                <a:latin typeface="Abadi" panose="020B0604020104020204" pitchFamily="34" charset="0"/>
              </a:rPr>
              <a:t>Implications</a:t>
            </a:r>
            <a:endParaRPr lang="en-US" dirty="0"/>
          </a:p>
          <a:p>
            <a:pPr marL="36000" indent="-349200" algn="just">
              <a:lnSpc>
                <a:spcPct val="100000"/>
              </a:lnSpc>
              <a:spcBef>
                <a:spcPts val="0"/>
              </a:spcBef>
              <a:buFont typeface="Arial" panose="020B0604020202020204" pitchFamily="34" charset="0"/>
              <a:buChar char="•"/>
            </a:pPr>
            <a:r>
              <a:rPr lang="en-US" sz="2800" dirty="0">
                <a:solidFill>
                  <a:schemeClr val="tx1"/>
                </a:solidFill>
                <a:latin typeface="Abadi" panose="020B0604020104020204" pitchFamily="34" charset="0"/>
              </a:rPr>
              <a:t>Demand for both the languages viz.  Python and Typescript will increase and may also lead to increase in the compensation for persons with these skills.</a:t>
            </a:r>
          </a:p>
          <a:p>
            <a:pPr marL="36000" indent="-349200" algn="just">
              <a:lnSpc>
                <a:spcPct val="100000"/>
              </a:lnSpc>
              <a:spcBef>
                <a:spcPts val="0"/>
              </a:spcBef>
              <a:buFont typeface="Arial" panose="020B0604020202020204" pitchFamily="34" charset="0"/>
              <a:buChar char="•"/>
            </a:pPr>
            <a:r>
              <a:rPr lang="en-US" sz="2800" dirty="0">
                <a:solidFill>
                  <a:schemeClr val="tx1"/>
                </a:solidFill>
                <a:latin typeface="Abadi" panose="020B0604020104020204" pitchFamily="34" charset="0"/>
              </a:rPr>
              <a:t>As the demand for these languages reduces the developers will go for skill upgradation by learning other languages whose demand is increasing. </a:t>
            </a:r>
          </a:p>
          <a:p>
            <a:pPr marL="36000" indent="-349200" algn="just">
              <a:lnSpc>
                <a:spcPct val="100000"/>
              </a:lnSpc>
              <a:spcBef>
                <a:spcPts val="0"/>
              </a:spcBef>
              <a:buFont typeface="Arial" panose="020B0604020202020204" pitchFamily="34" charset="0"/>
              <a:buChar char="•"/>
            </a:pPr>
            <a:r>
              <a:rPr lang="en-US" dirty="0">
                <a:solidFill>
                  <a:schemeClr val="tx1"/>
                </a:solidFill>
                <a:latin typeface="Abadi" panose="020B0604020104020204" pitchFamily="34" charset="0"/>
              </a:rPr>
              <a:t>Languages like Go and Rust will be the choice of many developers and initially the compensation may be high till more developers acquire the skills.</a:t>
            </a:r>
            <a:endParaRPr lang="en-US" sz="2800" dirty="0">
              <a:solidFill>
                <a:schemeClr val="tx1"/>
              </a:solidFill>
              <a:latin typeface="Abadi" panose="020B0604020104020204" pitchFamily="34" charset="0"/>
            </a:endParaRPr>
          </a:p>
        </p:txBody>
      </p:sp>
    </p:spTree>
    <p:extLst>
      <p:ext uri="{BB962C8B-B14F-4D97-AF65-F5344CB8AC3E}">
        <p14:creationId xmlns:p14="http://schemas.microsoft.com/office/powerpoint/2010/main" val="545569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271549" y="213934"/>
            <a:ext cx="10515600" cy="501939"/>
          </a:xfrm>
        </p:spPr>
        <p:txBody>
          <a:bodyPr>
            <a:normAutofit fontScale="90000"/>
          </a:bodyPr>
          <a:lstStyle/>
          <a:p>
            <a:r>
              <a:rPr lang="en-US"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290530" y="671988"/>
            <a:ext cx="2228642" cy="501939"/>
          </a:xfrm>
        </p:spPr>
        <p:txBody>
          <a:bodyPr>
            <a:normAutofit fontScale="85000" lnSpcReduction="20000"/>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6000" y="681675"/>
            <a:ext cx="1758142" cy="380210"/>
          </a:xfrm>
        </p:spPr>
        <p:txBody>
          <a:bodyPr>
            <a:normAutofit fontScale="85000" lnSpcReduction="20000"/>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10 databases for the current year goes here &gt;</a:t>
            </a:r>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&lt; Bar chart of top 10 databases for the next year goes here.&gt;</a:t>
            </a:r>
          </a:p>
        </p:txBody>
      </p:sp>
      <p:pic>
        <p:nvPicPr>
          <p:cNvPr id="7" name="Picture 6">
            <a:extLst>
              <a:ext uri="{FF2B5EF4-FFF2-40B4-BE49-F238E27FC236}">
                <a16:creationId xmlns:a16="http://schemas.microsoft.com/office/drawing/2014/main" id="{0C7F2083-CEFD-E0E8-A0EA-999E7D91CB4A}"/>
              </a:ext>
            </a:extLst>
          </p:cNvPr>
          <p:cNvPicPr>
            <a:picLocks noChangeAspect="1"/>
          </p:cNvPicPr>
          <p:nvPr/>
        </p:nvPicPr>
        <p:blipFill>
          <a:blip r:embed="rId2"/>
          <a:stretch>
            <a:fillRect/>
          </a:stretch>
        </p:blipFill>
        <p:spPr>
          <a:xfrm>
            <a:off x="290530" y="1173927"/>
            <a:ext cx="5729271" cy="5002398"/>
          </a:xfrm>
          <a:prstGeom prst="rect">
            <a:avLst/>
          </a:prstGeom>
        </p:spPr>
      </p:pic>
      <p:pic>
        <p:nvPicPr>
          <p:cNvPr id="9" name="Picture 8">
            <a:extLst>
              <a:ext uri="{FF2B5EF4-FFF2-40B4-BE49-F238E27FC236}">
                <a16:creationId xmlns:a16="http://schemas.microsoft.com/office/drawing/2014/main" id="{864D6798-AB87-1E75-1CDB-2B9CC46AF5D0}"/>
              </a:ext>
            </a:extLst>
          </p:cNvPr>
          <p:cNvPicPr>
            <a:picLocks noChangeAspect="1"/>
          </p:cNvPicPr>
          <p:nvPr/>
        </p:nvPicPr>
        <p:blipFill>
          <a:blip r:embed="rId3"/>
          <a:stretch>
            <a:fillRect/>
          </a:stretch>
        </p:blipFill>
        <p:spPr>
          <a:xfrm>
            <a:off x="6172199" y="1183614"/>
            <a:ext cx="5729271" cy="4992711"/>
          </a:xfrm>
          <a:prstGeom prst="rect">
            <a:avLst/>
          </a:prstGeom>
        </p:spPr>
      </p:pic>
    </p:spTree>
    <p:extLst>
      <p:ext uri="{BB962C8B-B14F-4D97-AF65-F5344CB8AC3E}">
        <p14:creationId xmlns:p14="http://schemas.microsoft.com/office/powerpoint/2010/main" val="1074638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543232" y="179591"/>
            <a:ext cx="10515600" cy="1002892"/>
          </a:xfrm>
        </p:spPr>
        <p:txBody>
          <a:bodyPr>
            <a:normAutofit fontScale="90000"/>
          </a:bodyPr>
          <a:lstStyle/>
          <a:p>
            <a:r>
              <a:rPr lang="en-US"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619432" y="1412671"/>
            <a:ext cx="5181600" cy="4351338"/>
          </a:xfrm>
        </p:spPr>
        <p:txBody>
          <a:bodyPr>
            <a:normAutofit fontScale="77500" lnSpcReduction="20000"/>
          </a:bodyPr>
          <a:lstStyle/>
          <a:p>
            <a:pPr marL="0" indent="0" algn="just">
              <a:lnSpc>
                <a:spcPct val="80000"/>
              </a:lnSpc>
              <a:spcBef>
                <a:spcPts val="0"/>
              </a:spcBef>
              <a:buNone/>
            </a:pPr>
            <a:r>
              <a:rPr lang="en-US" b="1" u="sng" dirty="0">
                <a:solidFill>
                  <a:schemeClr val="tx1"/>
                </a:solidFill>
                <a:latin typeface="Abadi" panose="020B0604020104020204" pitchFamily="34" charset="0"/>
              </a:rPr>
              <a:t>Findings</a:t>
            </a:r>
          </a:p>
          <a:p>
            <a:pPr marL="36000" indent="-349200" algn="just">
              <a:lnSpc>
                <a:spcPct val="100000"/>
              </a:lnSpc>
              <a:spcBef>
                <a:spcPts val="0"/>
              </a:spcBef>
              <a:buFont typeface="Arial" panose="020B0604020202020204" pitchFamily="34" charset="0"/>
              <a:buChar char="•"/>
            </a:pPr>
            <a:r>
              <a:rPr lang="en-US" sz="2800" dirty="0">
                <a:solidFill>
                  <a:schemeClr val="tx1"/>
                </a:solidFill>
                <a:latin typeface="Abadi" panose="020B0604020104020204" pitchFamily="34" charset="0"/>
              </a:rPr>
              <a:t>More respondents have chosen Elasticsearch, Firebase, MongoDB, PostgreSQL and Redis for next year in comparison to this year.</a:t>
            </a:r>
          </a:p>
          <a:p>
            <a:pPr marL="36000" indent="-349200" algn="just">
              <a:lnSpc>
                <a:spcPct val="100000"/>
              </a:lnSpc>
              <a:spcBef>
                <a:spcPts val="0"/>
              </a:spcBef>
              <a:buFont typeface="Arial" panose="020B0604020202020204" pitchFamily="34" charset="0"/>
              <a:buChar char="•"/>
            </a:pPr>
            <a:r>
              <a:rPr lang="en-US" sz="2800" dirty="0">
                <a:solidFill>
                  <a:schemeClr val="tx1"/>
                </a:solidFill>
                <a:latin typeface="Abadi" panose="020B0604020104020204" pitchFamily="34" charset="0"/>
              </a:rPr>
              <a:t>The choice of database as priority during the next year has gone down drastically in respect of Microsoft SQL Server, MySQL while moderately in case of MariaDB and SQLite. </a:t>
            </a:r>
          </a:p>
          <a:p>
            <a:pPr marL="36000" indent="-349200" algn="just">
              <a:lnSpc>
                <a:spcPct val="100000"/>
              </a:lnSpc>
              <a:spcBef>
                <a:spcPts val="0"/>
              </a:spcBef>
              <a:buFont typeface="Arial" panose="020B0604020202020204" pitchFamily="34" charset="0"/>
              <a:buChar char="•"/>
            </a:pPr>
            <a:r>
              <a:rPr lang="en-US" dirty="0">
                <a:solidFill>
                  <a:schemeClr val="tx1"/>
                </a:solidFill>
                <a:latin typeface="Abadi" panose="020B0604020104020204" pitchFamily="34" charset="0"/>
              </a:rPr>
              <a:t>Oracle is no more in the top 10 Database trending list while DynamoDB has entered the league.</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5801032" y="1412671"/>
            <a:ext cx="5569974" cy="4351338"/>
          </a:xfrm>
        </p:spPr>
        <p:txBody>
          <a:bodyPr>
            <a:normAutofit fontScale="77500" lnSpcReduction="20000"/>
          </a:bodyPr>
          <a:lstStyle/>
          <a:p>
            <a:pPr marL="0" indent="0" algn="just">
              <a:lnSpc>
                <a:spcPct val="80000"/>
              </a:lnSpc>
              <a:spcBef>
                <a:spcPts val="0"/>
              </a:spcBef>
              <a:buNone/>
            </a:pPr>
            <a:r>
              <a:rPr lang="en-US" sz="2900" b="1" u="sng" dirty="0">
                <a:solidFill>
                  <a:schemeClr val="tx1"/>
                </a:solidFill>
                <a:latin typeface="Abadi" panose="020B0604020104020204" pitchFamily="34" charset="0"/>
              </a:rPr>
              <a:t>Implications</a:t>
            </a:r>
            <a:endParaRPr lang="en-US" dirty="0"/>
          </a:p>
          <a:p>
            <a:pPr marL="36000" indent="-349200" algn="just">
              <a:lnSpc>
                <a:spcPct val="100000"/>
              </a:lnSpc>
              <a:spcBef>
                <a:spcPts val="0"/>
              </a:spcBef>
              <a:buFont typeface="Arial" panose="020B0604020202020204" pitchFamily="34" charset="0"/>
              <a:buChar char="•"/>
            </a:pPr>
            <a:r>
              <a:rPr lang="en-US" sz="2800" dirty="0">
                <a:solidFill>
                  <a:schemeClr val="tx1"/>
                </a:solidFill>
                <a:latin typeface="Abadi" panose="020B0604020104020204" pitchFamily="34" charset="0"/>
              </a:rPr>
              <a:t>Demand for the </a:t>
            </a:r>
            <a:r>
              <a:rPr lang="en-US" dirty="0">
                <a:solidFill>
                  <a:schemeClr val="tx1"/>
                </a:solidFill>
                <a:latin typeface="Abadi" panose="020B0604020104020204" pitchFamily="34" charset="0"/>
              </a:rPr>
              <a:t>Databases</a:t>
            </a:r>
            <a:r>
              <a:rPr lang="en-US" sz="2800" dirty="0">
                <a:solidFill>
                  <a:schemeClr val="tx1"/>
                </a:solidFill>
                <a:latin typeface="Abadi" panose="020B0604020104020204" pitchFamily="34" charset="0"/>
              </a:rPr>
              <a:t> viz. Elasticsearch, Firebase, MongoDB, PostgreSQL and Redis will increase and may also lead to increase in the compensation for persons with these skills.</a:t>
            </a:r>
          </a:p>
          <a:p>
            <a:pPr marL="36000" indent="-349200" algn="just">
              <a:lnSpc>
                <a:spcPct val="100000"/>
              </a:lnSpc>
              <a:spcBef>
                <a:spcPts val="0"/>
              </a:spcBef>
              <a:buFont typeface="Arial" panose="020B0604020202020204" pitchFamily="34" charset="0"/>
              <a:buChar char="•"/>
            </a:pPr>
            <a:r>
              <a:rPr lang="en-US" sz="2800" dirty="0">
                <a:solidFill>
                  <a:schemeClr val="tx1"/>
                </a:solidFill>
                <a:latin typeface="Abadi" panose="020B0604020104020204" pitchFamily="34" charset="0"/>
              </a:rPr>
              <a:t>As the demand for these Databases reduces the developers will go for skill upgradation by learning other Databases whose demand is increasing. </a:t>
            </a:r>
          </a:p>
          <a:p>
            <a:pPr marL="36000" indent="-349200" algn="just">
              <a:lnSpc>
                <a:spcPct val="100000"/>
              </a:lnSpc>
              <a:spcBef>
                <a:spcPts val="0"/>
              </a:spcBef>
              <a:buFont typeface="Arial" panose="020B0604020202020204" pitchFamily="34" charset="0"/>
              <a:buChar char="•"/>
            </a:pPr>
            <a:r>
              <a:rPr lang="en-US" dirty="0">
                <a:solidFill>
                  <a:schemeClr val="tx1"/>
                </a:solidFill>
                <a:latin typeface="Abadi" panose="020B0604020104020204" pitchFamily="34" charset="0"/>
              </a:rPr>
              <a:t>Databases like DynamoDB will be the choice of many developers and initially the compensation may be high till more developers acquire the skills.</a:t>
            </a:r>
            <a:endParaRPr lang="en-US" sz="2800" dirty="0">
              <a:solidFill>
                <a:schemeClr val="tx1"/>
              </a:solidFill>
              <a:latin typeface="Abadi" panose="020B0604020104020204" pitchFamily="34" charset="0"/>
            </a:endParaRPr>
          </a:p>
        </p:txBody>
      </p:sp>
    </p:spTree>
    <p:extLst>
      <p:ext uri="{BB962C8B-B14F-4D97-AF65-F5344CB8AC3E}">
        <p14:creationId xmlns:p14="http://schemas.microsoft.com/office/powerpoint/2010/main" val="2659604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58647"/>
            <a:ext cx="10515600" cy="741004"/>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131836" y="1297858"/>
            <a:ext cx="7068725" cy="5058697"/>
          </a:xfrm>
        </p:spPr>
        <p:txBody>
          <a:bodyPr>
            <a:noAutofit/>
          </a:bodyPr>
          <a:lstStyle/>
          <a:p>
            <a:pPr marL="0" indent="0">
              <a:buNone/>
            </a:pPr>
            <a:r>
              <a:rPr lang="en-US" sz="3200" b="1" dirty="0">
                <a:solidFill>
                  <a:schemeClr val="tx1"/>
                </a:solidFill>
              </a:rPr>
              <a:t>Permanent link of the read-only view of the Cognos dashboard : </a:t>
            </a:r>
            <a:r>
              <a:rPr lang="en-IN" sz="3200" u="sng" kern="100" dirty="0">
                <a:solidFill>
                  <a:srgbClr val="0563C1"/>
                </a:solidFill>
                <a:effectLst/>
                <a:latin typeface="Consolas" panose="020B0609020204030204" pitchFamily="49" charset="0"/>
                <a:ea typeface="Calibri" panose="020F0502020204030204" pitchFamily="34" charset="0"/>
                <a:cs typeface="Times New Roman" panose="02020603050405020304" pitchFamily="18" charset="0"/>
                <a:hlinkClick r:id="rId2"/>
              </a:rPr>
              <a:t>https://ap1.ca.analytics.ibm.com/bi/?perspective=dashboard&amp;pathRef=.my_folders%2FNew%2Bdashboard_Final%2BAssignment%2BPart%2BI%2BData%2BAnalytics%2Band%2BVisualisation%2BCapstone%2BProject&amp;action=view&amp;mode=dashboard&amp;subView=model000001882054fec1_00000000</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3"/>
          <a:stretch>
            <a:fillRect/>
          </a:stretch>
        </p:blipFill>
        <p:spPr>
          <a:xfrm>
            <a:off x="1077475" y="1901819"/>
            <a:ext cx="3054361" cy="3054361"/>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351503" y="80318"/>
            <a:ext cx="10515600" cy="583360"/>
          </a:xfrm>
        </p:spPr>
        <p:txBody>
          <a:bodyPr anchor="ctr">
            <a:normAutofit fontScale="90000"/>
          </a:bodyPr>
          <a:lstStyle/>
          <a:p>
            <a:r>
              <a:rPr lang="en-US" dirty="0"/>
              <a:t>DASHBOARD TAB 1</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1 goes here</a:t>
            </a:r>
          </a:p>
        </p:txBody>
      </p:sp>
      <p:pic>
        <p:nvPicPr>
          <p:cNvPr id="3" name="Picture 2">
            <a:extLst>
              <a:ext uri="{FF2B5EF4-FFF2-40B4-BE49-F238E27FC236}">
                <a16:creationId xmlns:a16="http://schemas.microsoft.com/office/drawing/2014/main" id="{1931B951-2C46-3E32-3B84-17CBDDAAF9BF}"/>
              </a:ext>
            </a:extLst>
          </p:cNvPr>
          <p:cNvPicPr>
            <a:picLocks noChangeAspect="1"/>
          </p:cNvPicPr>
          <p:nvPr/>
        </p:nvPicPr>
        <p:blipFill>
          <a:blip r:embed="rId2"/>
          <a:stretch>
            <a:fillRect/>
          </a:stretch>
        </p:blipFill>
        <p:spPr>
          <a:xfrm>
            <a:off x="351503" y="551793"/>
            <a:ext cx="11488993" cy="5738648"/>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11647" y="13500"/>
            <a:ext cx="10515600" cy="524794"/>
          </a:xfrm>
        </p:spPr>
        <p:txBody>
          <a:bodyPr anchor="ctr">
            <a:normAutofit fontScale="90000"/>
          </a:bodyPr>
          <a:lstStyle/>
          <a:p>
            <a:r>
              <a:rPr lang="en-US" dirty="0"/>
              <a:t>DASHBOARD TAB 2</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2 goes here</a:t>
            </a:r>
          </a:p>
        </p:txBody>
      </p:sp>
      <p:pic>
        <p:nvPicPr>
          <p:cNvPr id="3" name="Picture 2">
            <a:extLst>
              <a:ext uri="{FF2B5EF4-FFF2-40B4-BE49-F238E27FC236}">
                <a16:creationId xmlns:a16="http://schemas.microsoft.com/office/drawing/2014/main" id="{CD982D45-90E7-E62F-F91A-4354AB5E6ACD}"/>
              </a:ext>
            </a:extLst>
          </p:cNvPr>
          <p:cNvPicPr>
            <a:picLocks noChangeAspect="1"/>
          </p:cNvPicPr>
          <p:nvPr/>
        </p:nvPicPr>
        <p:blipFill>
          <a:blip r:embed="rId2"/>
          <a:stretch>
            <a:fillRect/>
          </a:stretch>
        </p:blipFill>
        <p:spPr>
          <a:xfrm>
            <a:off x="322006" y="538294"/>
            <a:ext cx="11454835" cy="5781412"/>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430306" y="259790"/>
            <a:ext cx="10515600" cy="448050"/>
          </a:xfrm>
        </p:spPr>
        <p:txBody>
          <a:bodyPr anchor="ctr">
            <a:normAutofit fontScale="90000"/>
          </a:bodyPr>
          <a:lstStyle/>
          <a:p>
            <a:r>
              <a:rPr lang="en-US" dirty="0"/>
              <a:t>DASHBOARD TAB 3</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a:p>
            <a:pPr marL="0" indent="0">
              <a:buNone/>
            </a:pPr>
            <a:r>
              <a:rPr lang="en-US" dirty="0"/>
              <a:t>Screenshot of dashboard tab 3 goes here</a:t>
            </a:r>
          </a:p>
        </p:txBody>
      </p:sp>
      <p:pic>
        <p:nvPicPr>
          <p:cNvPr id="3" name="Picture 2">
            <a:extLst>
              <a:ext uri="{FF2B5EF4-FFF2-40B4-BE49-F238E27FC236}">
                <a16:creationId xmlns:a16="http://schemas.microsoft.com/office/drawing/2014/main" id="{E08CDA17-01FB-99C0-8FE9-1C19308F7D94}"/>
              </a:ext>
            </a:extLst>
          </p:cNvPr>
          <p:cNvPicPr>
            <a:picLocks noChangeAspect="1"/>
          </p:cNvPicPr>
          <p:nvPr/>
        </p:nvPicPr>
        <p:blipFill>
          <a:blip r:embed="rId2"/>
          <a:stretch>
            <a:fillRect/>
          </a:stretch>
        </p:blipFill>
        <p:spPr>
          <a:xfrm>
            <a:off x="430305" y="707840"/>
            <a:ext cx="11338907" cy="5604470"/>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842319"/>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096000" y="1412714"/>
            <a:ext cx="5181600" cy="4339158"/>
          </a:xfrm>
          <a:ln>
            <a:solidFill>
              <a:schemeClr val="tx1">
                <a:alpha val="62000"/>
              </a:schemeClr>
            </a:solidFill>
          </a:ln>
        </p:spPr>
        <p:txBody>
          <a:bodyPr>
            <a:noAutofit/>
          </a:bodyPr>
          <a:lstStyle/>
          <a:p>
            <a:pPr indent="0">
              <a:lnSpc>
                <a:spcPct val="100000"/>
              </a:lnSpc>
              <a:spcBef>
                <a:spcPts val="0"/>
              </a:spcBef>
            </a:pPr>
            <a:r>
              <a:rPr lang="en-US" dirty="0">
                <a:solidFill>
                  <a:schemeClr val="tx1"/>
                </a:solidFill>
              </a:rPr>
              <a:t> Executive Summary</a:t>
            </a:r>
          </a:p>
          <a:p>
            <a:pPr indent="0">
              <a:lnSpc>
                <a:spcPct val="100000"/>
              </a:lnSpc>
              <a:spcBef>
                <a:spcPts val="0"/>
              </a:spcBef>
            </a:pPr>
            <a:r>
              <a:rPr lang="en-US" dirty="0">
                <a:solidFill>
                  <a:schemeClr val="tx1"/>
                </a:solidFill>
              </a:rPr>
              <a:t> Introduction</a:t>
            </a:r>
          </a:p>
          <a:p>
            <a:pPr indent="0">
              <a:lnSpc>
                <a:spcPct val="100000"/>
              </a:lnSpc>
              <a:spcBef>
                <a:spcPts val="0"/>
              </a:spcBef>
            </a:pPr>
            <a:r>
              <a:rPr lang="en-US" dirty="0">
                <a:solidFill>
                  <a:schemeClr val="tx1"/>
                </a:solidFill>
              </a:rPr>
              <a:t> Methodology</a:t>
            </a:r>
          </a:p>
          <a:p>
            <a:pPr indent="0">
              <a:lnSpc>
                <a:spcPct val="100000"/>
              </a:lnSpc>
              <a:spcBef>
                <a:spcPts val="0"/>
              </a:spcBef>
            </a:pPr>
            <a:r>
              <a:rPr lang="en-US" dirty="0">
                <a:solidFill>
                  <a:schemeClr val="tx1"/>
                </a:solidFill>
              </a:rPr>
              <a:t> Results</a:t>
            </a:r>
          </a:p>
          <a:p>
            <a:pPr lvl="1" indent="0">
              <a:lnSpc>
                <a:spcPct val="100000"/>
              </a:lnSpc>
              <a:spcBef>
                <a:spcPts val="0"/>
              </a:spcBef>
            </a:pPr>
            <a:r>
              <a:rPr lang="en-US" sz="2800" dirty="0">
                <a:solidFill>
                  <a:schemeClr val="tx1"/>
                </a:solidFill>
              </a:rPr>
              <a:t> Visualization – Charts</a:t>
            </a:r>
          </a:p>
          <a:p>
            <a:pPr lvl="1" indent="0">
              <a:lnSpc>
                <a:spcPct val="100000"/>
              </a:lnSpc>
              <a:spcBef>
                <a:spcPts val="0"/>
              </a:spcBef>
            </a:pPr>
            <a:r>
              <a:rPr lang="en-US" sz="2800" dirty="0">
                <a:solidFill>
                  <a:schemeClr val="tx1"/>
                </a:solidFill>
              </a:rPr>
              <a:t> Dashboard</a:t>
            </a:r>
          </a:p>
          <a:p>
            <a:pPr indent="0">
              <a:lnSpc>
                <a:spcPct val="100000"/>
              </a:lnSpc>
              <a:spcBef>
                <a:spcPts val="0"/>
              </a:spcBef>
            </a:pPr>
            <a:r>
              <a:rPr lang="en-US" dirty="0">
                <a:solidFill>
                  <a:schemeClr val="tx1"/>
                </a:solidFill>
              </a:rPr>
              <a:t> Discussion</a:t>
            </a:r>
          </a:p>
          <a:p>
            <a:pPr lvl="1" indent="0">
              <a:lnSpc>
                <a:spcPct val="100000"/>
              </a:lnSpc>
              <a:spcBef>
                <a:spcPts val="0"/>
              </a:spcBef>
            </a:pPr>
            <a:r>
              <a:rPr lang="en-US" sz="2800" dirty="0">
                <a:solidFill>
                  <a:schemeClr val="tx1"/>
                </a:solidFill>
              </a:rPr>
              <a:t> Findings &amp; Implications</a:t>
            </a:r>
          </a:p>
          <a:p>
            <a:pPr indent="0">
              <a:lnSpc>
                <a:spcPct val="100000"/>
              </a:lnSpc>
              <a:spcBef>
                <a:spcPts val="0"/>
              </a:spcBef>
            </a:pPr>
            <a:r>
              <a:rPr lang="en-US" dirty="0">
                <a:solidFill>
                  <a:schemeClr val="tx1"/>
                </a:solidFill>
              </a:rPr>
              <a:t> Conclusion</a:t>
            </a:r>
          </a:p>
          <a:p>
            <a:pPr indent="0">
              <a:lnSpc>
                <a:spcPct val="100000"/>
              </a:lnSpc>
              <a:spcBef>
                <a:spcPts val="0"/>
              </a:spcBef>
            </a:pPr>
            <a:r>
              <a:rPr lang="en-US" dirty="0">
                <a:solidFill>
                  <a:schemeClr val="tx1"/>
                </a:solidFill>
              </a:rPr>
              <a:t> Appendix</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
        <p:nvSpPr>
          <p:cNvPr id="5" name="Subtitle 2">
            <a:extLst>
              <a:ext uri="{FF2B5EF4-FFF2-40B4-BE49-F238E27FC236}">
                <a16:creationId xmlns:a16="http://schemas.microsoft.com/office/drawing/2014/main" id="{AC18620F-ED48-2CA4-3418-63D58445C5AB}"/>
              </a:ext>
            </a:extLst>
          </p:cNvPr>
          <p:cNvSpPr txBox="1">
            <a:spLocks/>
          </p:cNvSpPr>
          <p:nvPr/>
        </p:nvSpPr>
        <p:spPr>
          <a:xfrm>
            <a:off x="782053" y="5751871"/>
            <a:ext cx="10495547" cy="52088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i="1" dirty="0">
                <a:solidFill>
                  <a:srgbClr val="00B0F0"/>
                </a:solidFill>
              </a:rPr>
              <a:t>Disclaimer: As the data used for the project is a part (1/6</a:t>
            </a:r>
            <a:r>
              <a:rPr lang="en-US" i="1" baseline="30000" dirty="0">
                <a:solidFill>
                  <a:srgbClr val="00B0F0"/>
                </a:solidFill>
              </a:rPr>
              <a:t>th</a:t>
            </a:r>
            <a:r>
              <a:rPr lang="en-US" i="1" dirty="0">
                <a:solidFill>
                  <a:srgbClr val="00B0F0"/>
                </a:solidFill>
              </a:rPr>
              <a:t>) of the survey data, hence the results may vary from the original results of the survey available in https://</a:t>
            </a:r>
            <a:r>
              <a:rPr lang="en-US" i="1" dirty="0" err="1">
                <a:solidFill>
                  <a:srgbClr val="00B0F0"/>
                </a:solidFill>
              </a:rPr>
              <a:t>insights.stackoverflow.com</a:t>
            </a:r>
            <a:r>
              <a:rPr lang="en-US" i="1" dirty="0">
                <a:solidFill>
                  <a:srgbClr val="00B0F0"/>
                </a:solidFill>
              </a:rPr>
              <a:t>/survey/2020</a:t>
            </a:r>
          </a:p>
        </p:txBody>
      </p:sp>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498987" y="143899"/>
            <a:ext cx="10515600" cy="696759"/>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5604669" y="1401096"/>
            <a:ext cx="5943318" cy="4660491"/>
          </a:xfrm>
        </p:spPr>
        <p:txBody>
          <a:bodyPr>
            <a:normAutofit fontScale="92500" lnSpcReduction="10000"/>
          </a:bodyPr>
          <a:lstStyle/>
          <a:p>
            <a:pPr marL="0" lvl="6" indent="0" algn="just">
              <a:lnSpc>
                <a:spcPct val="110000"/>
              </a:lnSpc>
              <a:spcBef>
                <a:spcPts val="0"/>
              </a:spcBef>
            </a:pPr>
            <a:r>
              <a:rPr lang="en-US" sz="2400" dirty="0">
                <a:latin typeface="Abadi" panose="020B0604020104020204" pitchFamily="34" charset="0"/>
              </a:rPr>
              <a:t> The survey data has thrown light on the current and immediate next year scenario in the area of:</a:t>
            </a:r>
          </a:p>
          <a:p>
            <a:pPr marL="0" lvl="6" indent="0" algn="just">
              <a:lnSpc>
                <a:spcPct val="110000"/>
              </a:lnSpc>
              <a:spcBef>
                <a:spcPts val="0"/>
              </a:spcBef>
              <a:buNone/>
            </a:pPr>
            <a:r>
              <a:rPr lang="en-US" sz="2400" dirty="0">
                <a:latin typeface="Abadi" panose="020B0604020104020204" pitchFamily="34" charset="0"/>
              </a:rPr>
              <a:t>&gt;&gt; Programming languages preferred by the developers </a:t>
            </a:r>
          </a:p>
          <a:p>
            <a:pPr marL="0" lvl="6" indent="0" algn="just">
              <a:lnSpc>
                <a:spcPct val="110000"/>
              </a:lnSpc>
              <a:spcBef>
                <a:spcPts val="0"/>
              </a:spcBef>
              <a:buNone/>
            </a:pPr>
            <a:r>
              <a:rPr lang="en-US" sz="2400" dirty="0">
                <a:latin typeface="Abadi" panose="020B0604020104020204" pitchFamily="34" charset="0"/>
              </a:rPr>
              <a:t>&gt;&gt; Databases preferred by the developers </a:t>
            </a:r>
          </a:p>
          <a:p>
            <a:pPr marL="0" lvl="6" indent="0" algn="just">
              <a:lnSpc>
                <a:spcPct val="110000"/>
              </a:lnSpc>
              <a:spcBef>
                <a:spcPts val="0"/>
              </a:spcBef>
              <a:buNone/>
            </a:pPr>
            <a:r>
              <a:rPr lang="en-US" sz="2400" dirty="0">
                <a:latin typeface="Abadi" panose="020B0604020104020204" pitchFamily="34" charset="0"/>
              </a:rPr>
              <a:t>&gt;&gt; Platforms preferred by the developers </a:t>
            </a:r>
          </a:p>
          <a:p>
            <a:pPr marL="0" lvl="6" indent="0" algn="just">
              <a:lnSpc>
                <a:spcPct val="110000"/>
              </a:lnSpc>
              <a:spcBef>
                <a:spcPts val="0"/>
              </a:spcBef>
              <a:buNone/>
            </a:pPr>
            <a:r>
              <a:rPr lang="en-US" sz="2400" dirty="0">
                <a:latin typeface="Abadi" panose="020B0604020104020204" pitchFamily="34" charset="0"/>
              </a:rPr>
              <a:t>&gt;&gt; Collaborative tools preferred by the developers</a:t>
            </a:r>
          </a:p>
          <a:p>
            <a:pPr marL="0" lvl="6" indent="0" algn="just">
              <a:lnSpc>
                <a:spcPct val="110000"/>
              </a:lnSpc>
              <a:spcBef>
                <a:spcPts val="0"/>
              </a:spcBef>
              <a:buNone/>
            </a:pPr>
            <a:r>
              <a:rPr lang="en-US" sz="2400" dirty="0">
                <a:latin typeface="Abadi" panose="020B0604020104020204" pitchFamily="34" charset="0"/>
              </a:rPr>
              <a:t>&gt;&gt; Variation in compensation based on programming language skills</a:t>
            </a:r>
          </a:p>
          <a:p>
            <a:pPr marL="0" lvl="6" indent="0" algn="just">
              <a:lnSpc>
                <a:spcPct val="110000"/>
              </a:lnSpc>
              <a:spcBef>
                <a:spcPts val="0"/>
              </a:spcBef>
              <a:buNone/>
            </a:pPr>
            <a:r>
              <a:rPr lang="en-US" sz="2400" dirty="0">
                <a:latin typeface="Abadi" panose="020B0604020104020204" pitchFamily="34" charset="0"/>
              </a:rPr>
              <a:t>&gt;&gt; Age of the majority group among developers.</a:t>
            </a:r>
            <a:endParaRPr lang="en-US" dirty="0"/>
          </a:p>
        </p:txBody>
      </p:sp>
    </p:spTree>
    <p:extLst>
      <p:ext uri="{BB962C8B-B14F-4D97-AF65-F5344CB8AC3E}">
        <p14:creationId xmlns:p14="http://schemas.microsoft.com/office/powerpoint/2010/main" val="216113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368710" y="173398"/>
            <a:ext cx="10515600" cy="460784"/>
          </a:xfrm>
        </p:spPr>
        <p:txBody>
          <a:bodyPr>
            <a:normAutofit fontScale="90000"/>
          </a:bodyPr>
          <a:lstStyle/>
          <a:p>
            <a:r>
              <a:rPr lang="en-US" dirty="0"/>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368710" y="634181"/>
            <a:ext cx="5476567" cy="5427405"/>
          </a:xfrm>
        </p:spPr>
        <p:txBody>
          <a:bodyPr>
            <a:noAutofit/>
          </a:bodyPr>
          <a:lstStyle/>
          <a:p>
            <a:pPr marL="0" lvl="2" indent="0" algn="just">
              <a:lnSpc>
                <a:spcPct val="100000"/>
              </a:lnSpc>
              <a:spcBef>
                <a:spcPts val="0"/>
              </a:spcBef>
              <a:buNone/>
            </a:pPr>
            <a:r>
              <a:rPr lang="en-US" sz="2200" b="1" u="sng" dirty="0">
                <a:solidFill>
                  <a:schemeClr val="tx1"/>
                </a:solidFill>
                <a:latin typeface="Abadi" panose="020B0604020104020204" pitchFamily="34" charset="0"/>
              </a:rPr>
              <a:t>Findings</a:t>
            </a:r>
            <a:endParaRPr lang="en-US" sz="2200" dirty="0">
              <a:latin typeface="Abadi" panose="020B0604020104020204" pitchFamily="34" charset="0"/>
            </a:endParaRPr>
          </a:p>
          <a:p>
            <a:pPr marL="0" lvl="6" indent="0" algn="just">
              <a:lnSpc>
                <a:spcPct val="100000"/>
              </a:lnSpc>
              <a:spcBef>
                <a:spcPts val="0"/>
              </a:spcBef>
            </a:pPr>
            <a:r>
              <a:rPr lang="en-IN" sz="2200" dirty="0">
                <a:solidFill>
                  <a:schemeClr val="tx1"/>
                </a:solidFill>
                <a:latin typeface="Abadi" panose="020B0604020104020204" pitchFamily="34" charset="0"/>
              </a:rPr>
              <a:t> Preference for some Programming languages are increasing among developers while for some it is decreasing. </a:t>
            </a:r>
          </a:p>
          <a:p>
            <a:pPr marL="0" lvl="6" indent="0" algn="just">
              <a:lnSpc>
                <a:spcPct val="100000"/>
              </a:lnSpc>
              <a:spcBef>
                <a:spcPts val="0"/>
              </a:spcBef>
            </a:pPr>
            <a:r>
              <a:rPr lang="en-IN" sz="2200" dirty="0">
                <a:solidFill>
                  <a:schemeClr val="tx1"/>
                </a:solidFill>
                <a:latin typeface="Abadi" panose="020B0604020104020204" pitchFamily="34" charset="0"/>
              </a:rPr>
              <a:t> Preference for some Databases are increasing among developers while for some it is decreasing. </a:t>
            </a:r>
          </a:p>
          <a:p>
            <a:pPr marL="0" lvl="6" indent="0" algn="just">
              <a:lnSpc>
                <a:spcPct val="100000"/>
              </a:lnSpc>
              <a:spcBef>
                <a:spcPts val="0"/>
              </a:spcBef>
            </a:pPr>
            <a:r>
              <a:rPr lang="en-IN" sz="2200" dirty="0">
                <a:solidFill>
                  <a:schemeClr val="tx1"/>
                </a:solidFill>
                <a:latin typeface="Abadi" panose="020B0604020104020204" pitchFamily="34" charset="0"/>
              </a:rPr>
              <a:t> Correlation between Age and compensation is Medium. </a:t>
            </a:r>
          </a:p>
          <a:p>
            <a:pPr marL="0" lvl="6" indent="0" algn="just">
              <a:lnSpc>
                <a:spcPct val="100000"/>
              </a:lnSpc>
              <a:spcBef>
                <a:spcPts val="0"/>
              </a:spcBef>
            </a:pPr>
            <a:r>
              <a:rPr lang="en-IN" sz="2200" dirty="0">
                <a:solidFill>
                  <a:schemeClr val="tx1"/>
                </a:solidFill>
                <a:latin typeface="Abadi" panose="020B0604020104020204" pitchFamily="34" charset="0"/>
              </a:rPr>
              <a:t> Maximum developers were in the age group 25 to 35.</a:t>
            </a:r>
          </a:p>
          <a:p>
            <a:pPr marL="0" lvl="6" indent="0" algn="just">
              <a:lnSpc>
                <a:spcPct val="100000"/>
              </a:lnSpc>
              <a:spcBef>
                <a:spcPts val="0"/>
              </a:spcBef>
            </a:pPr>
            <a:r>
              <a:rPr lang="en-IN" sz="2200" dirty="0">
                <a:solidFill>
                  <a:schemeClr val="tx1"/>
                </a:solidFill>
                <a:latin typeface="Abadi" panose="020B0604020104020204" pitchFamily="34" charset="0"/>
              </a:rPr>
              <a:t> Almost 90% of the respondents in the survey were men.</a:t>
            </a:r>
          </a:p>
          <a:p>
            <a:pPr marL="0" lvl="6" indent="0" algn="just">
              <a:lnSpc>
                <a:spcPct val="100000"/>
              </a:lnSpc>
              <a:spcBef>
                <a:spcPts val="0"/>
              </a:spcBef>
            </a:pPr>
            <a:r>
              <a:rPr lang="en-IN" sz="2200" dirty="0">
                <a:solidFill>
                  <a:schemeClr val="tx1"/>
                </a:solidFill>
                <a:latin typeface="Abadi" panose="020B0604020104020204" pitchFamily="34" charset="0"/>
              </a:rPr>
              <a:t> </a:t>
            </a:r>
            <a:r>
              <a:rPr lang="en-US" sz="2200" dirty="0">
                <a:latin typeface="Abadi" panose="020B0604020104020204" pitchFamily="34" charset="0"/>
              </a:rPr>
              <a:t>It is a normal</a:t>
            </a:r>
            <a:r>
              <a:rPr lang="en-US" sz="2200" dirty="0">
                <a:solidFill>
                  <a:schemeClr val="tx1"/>
                </a:solidFill>
                <a:latin typeface="Abadi" panose="020B0604020104020204" pitchFamily="34" charset="0"/>
              </a:rPr>
              <a:t> distribution curve for salary based on the language skills with a narrow distribution.</a:t>
            </a:r>
            <a:endParaRPr lang="en-IN" sz="2200" dirty="0">
              <a:solidFill>
                <a:schemeClr val="tx1"/>
              </a:solidFill>
              <a:latin typeface="Abadi" panose="020B0604020104020204" pitchFamily="34" charset="0"/>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5845277" y="693174"/>
            <a:ext cx="5978013" cy="5368411"/>
          </a:xfrm>
        </p:spPr>
        <p:txBody>
          <a:bodyPr>
            <a:noAutofit/>
          </a:bodyPr>
          <a:lstStyle/>
          <a:p>
            <a:pPr marL="0" indent="0" algn="just">
              <a:lnSpc>
                <a:spcPct val="80000"/>
              </a:lnSpc>
              <a:spcBef>
                <a:spcPts val="0"/>
              </a:spcBef>
              <a:buNone/>
            </a:pPr>
            <a:r>
              <a:rPr lang="en-US" sz="2200" b="1" u="sng" dirty="0">
                <a:solidFill>
                  <a:schemeClr val="tx1"/>
                </a:solidFill>
                <a:latin typeface="Abadi" panose="020B0604020104020204" pitchFamily="34" charset="0"/>
              </a:rPr>
              <a:t>Implications</a:t>
            </a:r>
            <a:endParaRPr lang="en-US" sz="2200" dirty="0"/>
          </a:p>
          <a:p>
            <a:pPr marL="0" lvl="6" indent="0" algn="just">
              <a:lnSpc>
                <a:spcPct val="100000"/>
              </a:lnSpc>
              <a:spcBef>
                <a:spcPts val="0"/>
              </a:spcBef>
            </a:pPr>
            <a:r>
              <a:rPr lang="en-IN" sz="2200" dirty="0">
                <a:solidFill>
                  <a:schemeClr val="tx1"/>
                </a:solidFill>
                <a:latin typeface="Abadi" panose="020B0604020104020204" pitchFamily="34" charset="0"/>
              </a:rPr>
              <a:t> Developers will </a:t>
            </a:r>
            <a:r>
              <a:rPr lang="en-IN" sz="2200" dirty="0">
                <a:latin typeface="Abadi" panose="020B0604020104020204" pitchFamily="34" charset="0"/>
              </a:rPr>
              <a:t>upgrade their </a:t>
            </a:r>
            <a:r>
              <a:rPr lang="en-IN" sz="2200" dirty="0">
                <a:solidFill>
                  <a:schemeClr val="tx1"/>
                </a:solidFill>
                <a:latin typeface="Abadi" panose="020B0604020104020204" pitchFamily="34" charset="0"/>
              </a:rPr>
              <a:t>skills in the Programming languages that have increased preferences.</a:t>
            </a:r>
          </a:p>
          <a:p>
            <a:pPr marL="0" lvl="6" indent="0" algn="just">
              <a:lnSpc>
                <a:spcPct val="100000"/>
              </a:lnSpc>
              <a:spcBef>
                <a:spcPts val="0"/>
              </a:spcBef>
            </a:pPr>
            <a:r>
              <a:rPr lang="en-IN" sz="2200" dirty="0">
                <a:solidFill>
                  <a:schemeClr val="tx1"/>
                </a:solidFill>
                <a:latin typeface="Abadi" panose="020B0604020104020204" pitchFamily="34" charset="0"/>
              </a:rPr>
              <a:t> Developers will </a:t>
            </a:r>
            <a:r>
              <a:rPr lang="en-IN" sz="2200" dirty="0">
                <a:latin typeface="Abadi" panose="020B0604020104020204" pitchFamily="34" charset="0"/>
              </a:rPr>
              <a:t>upgrade their </a:t>
            </a:r>
            <a:r>
              <a:rPr lang="en-IN" sz="2200" dirty="0">
                <a:solidFill>
                  <a:schemeClr val="tx1"/>
                </a:solidFill>
                <a:latin typeface="Abadi" panose="020B0604020104020204" pitchFamily="34" charset="0"/>
              </a:rPr>
              <a:t>skills in the Databases that have increased preferences.</a:t>
            </a:r>
          </a:p>
          <a:p>
            <a:pPr marL="0" lvl="6" indent="0" algn="just">
              <a:lnSpc>
                <a:spcPct val="100000"/>
              </a:lnSpc>
              <a:spcBef>
                <a:spcPts val="0"/>
              </a:spcBef>
            </a:pPr>
            <a:r>
              <a:rPr lang="en-IN" sz="2200" dirty="0">
                <a:solidFill>
                  <a:schemeClr val="tx1"/>
                </a:solidFill>
                <a:latin typeface="Abadi" panose="020B0604020104020204" pitchFamily="34" charset="0"/>
              </a:rPr>
              <a:t> Compensation is not related to Age is a stricter sense. </a:t>
            </a:r>
          </a:p>
          <a:p>
            <a:pPr marL="0" lvl="6" indent="0" algn="just">
              <a:lnSpc>
                <a:spcPct val="100000"/>
              </a:lnSpc>
              <a:spcBef>
                <a:spcPts val="0"/>
              </a:spcBef>
            </a:pPr>
            <a:r>
              <a:rPr lang="en-IN" sz="2200" dirty="0">
                <a:solidFill>
                  <a:schemeClr val="tx1"/>
                </a:solidFill>
                <a:latin typeface="Abadi" panose="020B0604020104020204" pitchFamily="34" charset="0"/>
              </a:rPr>
              <a:t> Majority of the developers belong to young age group with ability to acquire new skills.</a:t>
            </a:r>
          </a:p>
          <a:p>
            <a:pPr marL="0" lvl="6" indent="0" algn="just">
              <a:lnSpc>
                <a:spcPct val="100000"/>
              </a:lnSpc>
              <a:spcBef>
                <a:spcPts val="0"/>
              </a:spcBef>
            </a:pPr>
            <a:r>
              <a:rPr lang="en-IN" sz="2200" dirty="0">
                <a:solidFill>
                  <a:schemeClr val="tx1"/>
                </a:solidFill>
                <a:latin typeface="Abadi" panose="020B0604020104020204" pitchFamily="34" charset="0"/>
              </a:rPr>
              <a:t> Either the proportion of men is very high among the developers or women have preferred not to take part in the survey.</a:t>
            </a:r>
          </a:p>
          <a:p>
            <a:pPr marL="0" lvl="6" indent="0" algn="just">
              <a:lnSpc>
                <a:spcPct val="100000"/>
              </a:lnSpc>
              <a:spcBef>
                <a:spcPts val="0"/>
              </a:spcBef>
            </a:pPr>
            <a:r>
              <a:rPr lang="en-IN" sz="2200" dirty="0">
                <a:solidFill>
                  <a:schemeClr val="tx1"/>
                </a:solidFill>
                <a:latin typeface="Abadi" panose="020B0604020104020204" pitchFamily="34" charset="0"/>
              </a:rPr>
              <a:t> </a:t>
            </a:r>
            <a:r>
              <a:rPr lang="en-US" sz="2200" dirty="0">
                <a:latin typeface="Abadi" panose="020B0604020104020204" pitchFamily="34" charset="0"/>
              </a:rPr>
              <a:t>Variation of salary based on the language skills is not large.</a:t>
            </a:r>
            <a:endParaRPr lang="en-IN"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647271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73505" y="404310"/>
            <a:ext cx="10515600" cy="553453"/>
          </a:xfrm>
        </p:spPr>
        <p:txBody>
          <a:bodyPr anchor="ctr">
            <a:normAutofit fontScale="90000"/>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180328" y="1491916"/>
            <a:ext cx="7466239" cy="4685047"/>
          </a:xfrm>
        </p:spPr>
        <p:txBody>
          <a:bodyPr>
            <a:normAutofit lnSpcReduction="10000"/>
          </a:bodyPr>
          <a:lstStyle/>
          <a:p>
            <a:pPr marL="0" indent="0" algn="just">
              <a:buNone/>
            </a:pPr>
            <a:r>
              <a:rPr lang="en-IN" sz="2200" dirty="0">
                <a:solidFill>
                  <a:srgbClr val="000000"/>
                </a:solidFill>
                <a:effectLst/>
                <a:latin typeface="Abadi" panose="020B0604020104020204" pitchFamily="34" charset="0"/>
                <a:ea typeface="Times New Roman" panose="02020603050405020304" pitchFamily="18" charset="0"/>
              </a:rPr>
              <a:t>At the beginning of the project, we defined the Problem for which we want to find answers. The problems are as under : </a:t>
            </a:r>
            <a:endParaRPr lang="en-IN" sz="2200" dirty="0">
              <a:effectLst/>
              <a:latin typeface="Abadi" panose="020B0604020104020204" pitchFamily="34" charset="0"/>
              <a:ea typeface="Times New Roman" panose="02020603050405020304" pitchFamily="18" charset="0"/>
            </a:endParaRPr>
          </a:p>
          <a:p>
            <a:pPr marL="0" indent="0" algn="just">
              <a:spcBef>
                <a:spcPts val="0"/>
              </a:spcBef>
              <a:buNone/>
            </a:pPr>
            <a:endParaRPr lang="en-US" sz="2200" dirty="0"/>
          </a:p>
          <a:p>
            <a:pPr marL="0" lvl="4" indent="0" algn="just">
              <a:lnSpc>
                <a:spcPct val="120000"/>
              </a:lnSpc>
              <a:spcBef>
                <a:spcPts val="0"/>
              </a:spcBef>
            </a:pPr>
            <a:r>
              <a:rPr lang="en-IN" sz="2200" dirty="0">
                <a:solidFill>
                  <a:srgbClr val="000000"/>
                </a:solidFill>
                <a:latin typeface="Abadi" panose="020B0604020104020204" pitchFamily="34" charset="0"/>
              </a:rPr>
              <a:t> What are the top programming languages that are in demand ?</a:t>
            </a:r>
          </a:p>
          <a:p>
            <a:pPr marL="0" lvl="4" indent="0" algn="just">
              <a:lnSpc>
                <a:spcPct val="120000"/>
              </a:lnSpc>
              <a:spcBef>
                <a:spcPts val="0"/>
              </a:spcBef>
            </a:pPr>
            <a:r>
              <a:rPr lang="en-IN" sz="2200" dirty="0">
                <a:solidFill>
                  <a:srgbClr val="000000"/>
                </a:solidFill>
                <a:latin typeface="Abadi" panose="020B0604020104020204" pitchFamily="34" charset="0"/>
              </a:rPr>
              <a:t> What are the top database skills that are in demand ?</a:t>
            </a:r>
          </a:p>
          <a:p>
            <a:pPr marL="0" lvl="4" indent="0" algn="just">
              <a:lnSpc>
                <a:spcPct val="120000"/>
              </a:lnSpc>
              <a:spcBef>
                <a:spcPts val="0"/>
              </a:spcBef>
            </a:pPr>
            <a:r>
              <a:rPr lang="en-IN" sz="2200" dirty="0">
                <a:solidFill>
                  <a:srgbClr val="000000"/>
                </a:solidFill>
                <a:latin typeface="Abadi" panose="020B0604020104020204" pitchFamily="34" charset="0"/>
              </a:rPr>
              <a:t> What are the most popular Platforms ?</a:t>
            </a:r>
          </a:p>
          <a:p>
            <a:pPr marL="0" lvl="4" indent="0" algn="just">
              <a:lnSpc>
                <a:spcPct val="120000"/>
              </a:lnSpc>
              <a:spcBef>
                <a:spcPts val="0"/>
              </a:spcBef>
            </a:pPr>
            <a:r>
              <a:rPr lang="en-IN" sz="2200" dirty="0">
                <a:solidFill>
                  <a:srgbClr val="000000"/>
                </a:solidFill>
                <a:latin typeface="Abadi" panose="020B0604020104020204" pitchFamily="34" charset="0"/>
              </a:rPr>
              <a:t> Demographic data like gender and age distribution of developers.</a:t>
            </a:r>
          </a:p>
          <a:p>
            <a:pPr marL="0" lvl="4" indent="0" algn="just">
              <a:lnSpc>
                <a:spcPct val="120000"/>
              </a:lnSpc>
              <a:spcBef>
                <a:spcPts val="0"/>
              </a:spcBef>
            </a:pPr>
            <a:endParaRPr lang="en-IN" sz="2200" dirty="0">
              <a:solidFill>
                <a:srgbClr val="000000"/>
              </a:solidFill>
              <a:latin typeface="Abadi" panose="020B0604020104020204" pitchFamily="34" charset="0"/>
            </a:endParaRPr>
          </a:p>
          <a:p>
            <a:pPr marL="0" lvl="4" indent="0" algn="just">
              <a:lnSpc>
                <a:spcPct val="120000"/>
              </a:lnSpc>
              <a:spcBef>
                <a:spcPts val="0"/>
              </a:spcBef>
              <a:buNone/>
            </a:pPr>
            <a:r>
              <a:rPr lang="en-IN" sz="2200" dirty="0">
                <a:solidFill>
                  <a:srgbClr val="000000"/>
                </a:solidFill>
                <a:latin typeface="Abadi" panose="020B0604020104020204" pitchFamily="34" charset="0"/>
              </a:rPr>
              <a:t>While answering the first three problems we will answer it from the perspective of future trends as the objective of the whole project is to identify future skill requirements.</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AAE5-5434-8818-8806-986D3F4CCDEF}"/>
              </a:ext>
            </a:extLst>
          </p:cNvPr>
          <p:cNvSpPr>
            <a:spLocks noGrp="1"/>
          </p:cNvSpPr>
          <p:nvPr>
            <p:ph type="title"/>
          </p:nvPr>
        </p:nvSpPr>
        <p:spPr>
          <a:xfrm>
            <a:off x="591457" y="292553"/>
            <a:ext cx="10515600" cy="636361"/>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638AEFAF-05DA-C258-AF8A-4743A4F39987}"/>
              </a:ext>
            </a:extLst>
          </p:cNvPr>
          <p:cNvSpPr>
            <a:spLocks noGrp="1"/>
          </p:cNvSpPr>
          <p:nvPr>
            <p:ph idx="1"/>
          </p:nvPr>
        </p:nvSpPr>
        <p:spPr>
          <a:xfrm>
            <a:off x="722086" y="1371373"/>
            <a:ext cx="10515600" cy="4753655"/>
          </a:xfrm>
        </p:spPr>
        <p:txBody>
          <a:bodyPr>
            <a:normAutofit fontScale="92500" lnSpcReduction="10000"/>
          </a:bodyPr>
          <a:lstStyle/>
          <a:p>
            <a:pPr marL="0" indent="0" algn="just">
              <a:buNone/>
            </a:pPr>
            <a:r>
              <a:rPr lang="en-US" b="1" u="sng" dirty="0">
                <a:solidFill>
                  <a:srgbClr val="000000"/>
                </a:solidFill>
                <a:latin typeface="Abadi" panose="020B0604020104020204" pitchFamily="34" charset="0"/>
              </a:rPr>
              <a:t>Problem 1</a:t>
            </a:r>
          </a:p>
          <a:p>
            <a:pPr marL="0" indent="0" algn="just">
              <a:buNone/>
            </a:pPr>
            <a:r>
              <a:rPr lang="en-IN" sz="2800" dirty="0">
                <a:solidFill>
                  <a:srgbClr val="000000"/>
                </a:solidFill>
                <a:latin typeface="Abadi" panose="020B0604020104020204" pitchFamily="34" charset="0"/>
              </a:rPr>
              <a:t>What are the top programming languages that are in demand ?</a:t>
            </a:r>
          </a:p>
          <a:p>
            <a:pPr marL="0" indent="0" algn="just">
              <a:buNone/>
            </a:pPr>
            <a:r>
              <a:rPr lang="en-IN" sz="2800" b="1" u="sng" dirty="0">
                <a:solidFill>
                  <a:srgbClr val="000000"/>
                </a:solidFill>
                <a:latin typeface="Abadi" panose="020B0604020104020204" pitchFamily="34" charset="0"/>
              </a:rPr>
              <a:t>Ans :</a:t>
            </a:r>
            <a:r>
              <a:rPr lang="en-IN" sz="2800" b="1" dirty="0">
                <a:solidFill>
                  <a:srgbClr val="000000"/>
                </a:solidFill>
                <a:latin typeface="Abadi" panose="020B0604020104020204" pitchFamily="34" charset="0"/>
              </a:rPr>
              <a:t> </a:t>
            </a:r>
            <a:r>
              <a:rPr lang="en-IN" sz="2800" dirty="0">
                <a:solidFill>
                  <a:srgbClr val="000000"/>
                </a:solidFill>
                <a:latin typeface="Abadi" panose="020B0604020104020204" pitchFamily="34" charset="0"/>
              </a:rPr>
              <a:t>The top ten programming languages in descending order are :</a:t>
            </a:r>
          </a:p>
          <a:p>
            <a:pPr marL="0" indent="0" algn="just">
              <a:buNone/>
            </a:pPr>
            <a:r>
              <a:rPr lang="en-US" sz="2800" dirty="0">
                <a:solidFill>
                  <a:schemeClr val="tx1"/>
                </a:solidFill>
                <a:latin typeface="Abadi" panose="020B0604020104020204" pitchFamily="34" charset="0"/>
              </a:rPr>
              <a:t>JavaScript, HTML/CSS, TypeScript, SQ</a:t>
            </a:r>
            <a:r>
              <a:rPr lang="en-IN" dirty="0">
                <a:solidFill>
                  <a:srgbClr val="000000"/>
                </a:solidFill>
                <a:latin typeface="Abadi" panose="020B0604020104020204" pitchFamily="34" charset="0"/>
              </a:rPr>
              <a:t>L, Python, C#, Go, Bash/Shell/PowerShell, Rust, Java</a:t>
            </a:r>
          </a:p>
          <a:p>
            <a:pPr marL="0" indent="0" algn="just">
              <a:buNone/>
            </a:pPr>
            <a:endParaRPr lang="en-IN" sz="2800" dirty="0">
              <a:solidFill>
                <a:srgbClr val="000000"/>
              </a:solidFill>
              <a:latin typeface="Abadi" panose="020B0604020104020204" pitchFamily="34" charset="0"/>
            </a:endParaRPr>
          </a:p>
          <a:p>
            <a:pPr marL="0" indent="0" algn="just">
              <a:buNone/>
            </a:pPr>
            <a:r>
              <a:rPr lang="en-US" b="1" u="sng" dirty="0">
                <a:solidFill>
                  <a:srgbClr val="000000"/>
                </a:solidFill>
                <a:latin typeface="Abadi" panose="020B0604020104020204" pitchFamily="34" charset="0"/>
              </a:rPr>
              <a:t>Problem 2</a:t>
            </a:r>
            <a:endParaRPr lang="en-IN" dirty="0">
              <a:solidFill>
                <a:srgbClr val="000000"/>
              </a:solidFill>
              <a:latin typeface="Abadi" panose="020B0604020104020204" pitchFamily="34" charset="0"/>
            </a:endParaRPr>
          </a:p>
          <a:p>
            <a:pPr marL="0" indent="0" algn="just">
              <a:buNone/>
            </a:pPr>
            <a:r>
              <a:rPr lang="en-IN" sz="2800" dirty="0">
                <a:solidFill>
                  <a:srgbClr val="000000"/>
                </a:solidFill>
                <a:latin typeface="Abadi" panose="020B0604020104020204" pitchFamily="34" charset="0"/>
              </a:rPr>
              <a:t>What are the top database skills that are in demand ?</a:t>
            </a:r>
          </a:p>
          <a:p>
            <a:pPr marL="0" indent="0" algn="just">
              <a:buNone/>
            </a:pPr>
            <a:r>
              <a:rPr lang="en-IN" sz="2800" b="1" u="sng" dirty="0">
                <a:solidFill>
                  <a:srgbClr val="000000"/>
                </a:solidFill>
                <a:latin typeface="Abadi" panose="020B0604020104020204" pitchFamily="34" charset="0"/>
              </a:rPr>
              <a:t>Ans :</a:t>
            </a:r>
            <a:r>
              <a:rPr lang="en-IN" sz="2800" b="1" dirty="0">
                <a:solidFill>
                  <a:srgbClr val="000000"/>
                </a:solidFill>
                <a:latin typeface="Abadi" panose="020B0604020104020204" pitchFamily="34" charset="0"/>
              </a:rPr>
              <a:t> </a:t>
            </a:r>
            <a:r>
              <a:rPr lang="en-IN" sz="2800" dirty="0">
                <a:solidFill>
                  <a:srgbClr val="000000"/>
                </a:solidFill>
                <a:latin typeface="Abadi" panose="020B0604020104020204" pitchFamily="34" charset="0"/>
              </a:rPr>
              <a:t>The top ten databases in descending order are :</a:t>
            </a:r>
          </a:p>
          <a:p>
            <a:pPr marL="0" indent="0" algn="just">
              <a:buNone/>
            </a:pPr>
            <a:r>
              <a:rPr lang="en-US" sz="2800" dirty="0">
                <a:solidFill>
                  <a:schemeClr val="tx1"/>
                </a:solidFill>
                <a:latin typeface="Abadi" panose="020B0604020104020204" pitchFamily="34" charset="0"/>
              </a:rPr>
              <a:t>PostgreSQL, Redis, MongoDB, Elasticsearch, MySQL, Microsoft SQL Server, SQLite, Firebase, MariaDB, DynamoDB</a:t>
            </a:r>
            <a:endParaRPr lang="en-IN" sz="2800" dirty="0">
              <a:solidFill>
                <a:srgbClr val="000000"/>
              </a:solidFill>
              <a:latin typeface="Abadi" panose="020B0604020104020204" pitchFamily="34" charset="0"/>
            </a:endParaRPr>
          </a:p>
          <a:p>
            <a:pPr marL="0" indent="0">
              <a:buNone/>
            </a:pPr>
            <a:endParaRPr lang="en-US" dirty="0"/>
          </a:p>
        </p:txBody>
      </p:sp>
    </p:spTree>
    <p:extLst>
      <p:ext uri="{BB962C8B-B14F-4D97-AF65-F5344CB8AC3E}">
        <p14:creationId xmlns:p14="http://schemas.microsoft.com/office/powerpoint/2010/main" val="1439030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3A4B-23DC-1A69-39D3-866D6D070744}"/>
              </a:ext>
            </a:extLst>
          </p:cNvPr>
          <p:cNvSpPr>
            <a:spLocks noGrp="1"/>
          </p:cNvSpPr>
          <p:nvPr>
            <p:ph type="title"/>
          </p:nvPr>
        </p:nvSpPr>
        <p:spPr>
          <a:xfrm>
            <a:off x="533400" y="249011"/>
            <a:ext cx="10515600" cy="566963"/>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2B49AC15-693A-C4F1-E9F2-91202751E9AC}"/>
              </a:ext>
            </a:extLst>
          </p:cNvPr>
          <p:cNvSpPr>
            <a:spLocks noGrp="1"/>
          </p:cNvSpPr>
          <p:nvPr>
            <p:ph idx="1"/>
          </p:nvPr>
        </p:nvSpPr>
        <p:spPr>
          <a:xfrm>
            <a:off x="693057" y="1371373"/>
            <a:ext cx="10845800" cy="4351338"/>
          </a:xfrm>
        </p:spPr>
        <p:txBody>
          <a:bodyPr>
            <a:normAutofit fontScale="85000" lnSpcReduction="20000"/>
          </a:bodyPr>
          <a:lstStyle/>
          <a:p>
            <a:pPr marL="0" indent="0" algn="just">
              <a:buNone/>
            </a:pPr>
            <a:r>
              <a:rPr lang="en-US" sz="3100" b="1" u="sng" dirty="0">
                <a:solidFill>
                  <a:srgbClr val="000000"/>
                </a:solidFill>
                <a:latin typeface="Abadi" panose="020B0604020104020204" pitchFamily="34" charset="0"/>
              </a:rPr>
              <a:t>Problem 3</a:t>
            </a:r>
            <a:endParaRPr lang="en-IN" sz="3100" dirty="0">
              <a:solidFill>
                <a:srgbClr val="000000"/>
              </a:solidFill>
              <a:latin typeface="Abadi" panose="020B0604020104020204" pitchFamily="34" charset="0"/>
            </a:endParaRPr>
          </a:p>
          <a:p>
            <a:pPr marL="0" lvl="4" indent="0" algn="just">
              <a:lnSpc>
                <a:spcPct val="120000"/>
              </a:lnSpc>
              <a:spcBef>
                <a:spcPts val="0"/>
              </a:spcBef>
            </a:pPr>
            <a:r>
              <a:rPr lang="en-IN" sz="3100" dirty="0">
                <a:solidFill>
                  <a:srgbClr val="000000"/>
                </a:solidFill>
                <a:latin typeface="Abadi" panose="020B0604020104020204" pitchFamily="34" charset="0"/>
              </a:rPr>
              <a:t> What are the most popular Platforms ?</a:t>
            </a:r>
            <a:r>
              <a:rPr lang="en-IN" sz="3100" b="1" u="sng" dirty="0">
                <a:solidFill>
                  <a:srgbClr val="000000"/>
                </a:solidFill>
                <a:latin typeface="Abadi" panose="020B0604020104020204" pitchFamily="34" charset="0"/>
              </a:rPr>
              <a:t> </a:t>
            </a:r>
          </a:p>
          <a:p>
            <a:pPr marL="0" lvl="4" indent="0" algn="just">
              <a:lnSpc>
                <a:spcPct val="120000"/>
              </a:lnSpc>
              <a:spcBef>
                <a:spcPts val="0"/>
              </a:spcBef>
              <a:buNone/>
            </a:pPr>
            <a:r>
              <a:rPr lang="en-IN" sz="3100" b="1" u="sng" dirty="0">
                <a:solidFill>
                  <a:srgbClr val="000000"/>
                </a:solidFill>
                <a:latin typeface="Abadi" panose="020B0604020104020204" pitchFamily="34" charset="0"/>
              </a:rPr>
              <a:t>Ans :</a:t>
            </a:r>
            <a:r>
              <a:rPr lang="en-IN" sz="3100" b="1" dirty="0">
                <a:solidFill>
                  <a:srgbClr val="000000"/>
                </a:solidFill>
                <a:latin typeface="Abadi" panose="020B0604020104020204" pitchFamily="34" charset="0"/>
              </a:rPr>
              <a:t> </a:t>
            </a:r>
            <a:r>
              <a:rPr lang="en-IN" sz="3100" dirty="0">
                <a:solidFill>
                  <a:srgbClr val="000000"/>
                </a:solidFill>
                <a:latin typeface="Abadi" panose="020B0604020104020204" pitchFamily="34" charset="0"/>
              </a:rPr>
              <a:t>The top ten Platforms in descending order are :</a:t>
            </a:r>
          </a:p>
          <a:p>
            <a:pPr marL="0" lvl="4" indent="0" algn="just">
              <a:lnSpc>
                <a:spcPct val="120000"/>
              </a:lnSpc>
              <a:spcBef>
                <a:spcPts val="0"/>
              </a:spcBef>
              <a:buNone/>
            </a:pPr>
            <a:r>
              <a:rPr lang="en-IN" sz="3100" dirty="0">
                <a:solidFill>
                  <a:srgbClr val="000000"/>
                </a:solidFill>
                <a:latin typeface="Abadi" panose="020B0604020104020204" pitchFamily="34" charset="0"/>
              </a:rPr>
              <a:t>Docker, Linux, AWS, Kubernetes, Windows, Microsoft Azure, Google Cloud Platform, MacOS, Android, iOS.</a:t>
            </a:r>
          </a:p>
          <a:p>
            <a:pPr marL="0" lvl="4" indent="0" algn="just">
              <a:lnSpc>
                <a:spcPct val="120000"/>
              </a:lnSpc>
              <a:spcBef>
                <a:spcPts val="0"/>
              </a:spcBef>
            </a:pPr>
            <a:endParaRPr lang="en-IN" sz="3100" dirty="0">
              <a:solidFill>
                <a:srgbClr val="000000"/>
              </a:solidFill>
              <a:latin typeface="Abadi" panose="020B0604020104020204" pitchFamily="34" charset="0"/>
            </a:endParaRPr>
          </a:p>
          <a:p>
            <a:pPr marL="0" lvl="4" indent="0" algn="just">
              <a:lnSpc>
                <a:spcPct val="120000"/>
              </a:lnSpc>
              <a:spcBef>
                <a:spcPts val="0"/>
              </a:spcBef>
              <a:buNone/>
            </a:pPr>
            <a:r>
              <a:rPr lang="en-US" sz="3100" b="1" u="sng" dirty="0">
                <a:solidFill>
                  <a:srgbClr val="000000"/>
                </a:solidFill>
                <a:latin typeface="Abadi" panose="020B0604020104020204" pitchFamily="34" charset="0"/>
              </a:rPr>
              <a:t>Problem 4</a:t>
            </a:r>
            <a:endParaRPr lang="en-IN" sz="3100" dirty="0">
              <a:solidFill>
                <a:srgbClr val="000000"/>
              </a:solidFill>
              <a:latin typeface="Abadi" panose="020B0604020104020204" pitchFamily="34" charset="0"/>
            </a:endParaRPr>
          </a:p>
          <a:p>
            <a:pPr marL="0" lvl="4" indent="0" algn="just">
              <a:lnSpc>
                <a:spcPct val="120000"/>
              </a:lnSpc>
              <a:spcBef>
                <a:spcPts val="0"/>
              </a:spcBef>
            </a:pPr>
            <a:r>
              <a:rPr lang="en-IN" sz="3100" dirty="0">
                <a:solidFill>
                  <a:srgbClr val="000000"/>
                </a:solidFill>
                <a:latin typeface="Abadi" panose="020B0604020104020204" pitchFamily="34" charset="0"/>
              </a:rPr>
              <a:t> Demographic data like gender and age distribution of developers.</a:t>
            </a:r>
          </a:p>
          <a:p>
            <a:pPr marL="0" lvl="4" indent="0" algn="just">
              <a:lnSpc>
                <a:spcPct val="120000"/>
              </a:lnSpc>
              <a:spcBef>
                <a:spcPts val="0"/>
              </a:spcBef>
              <a:buNone/>
            </a:pPr>
            <a:r>
              <a:rPr lang="en-IN" sz="3100" b="1" u="sng" dirty="0">
                <a:solidFill>
                  <a:srgbClr val="000000"/>
                </a:solidFill>
                <a:latin typeface="Abadi" panose="020B0604020104020204" pitchFamily="34" charset="0"/>
              </a:rPr>
              <a:t>Ans :</a:t>
            </a:r>
            <a:r>
              <a:rPr lang="en-IN" sz="3100" dirty="0">
                <a:solidFill>
                  <a:srgbClr val="000000"/>
                </a:solidFill>
                <a:latin typeface="Abadi" panose="020B0604020104020204" pitchFamily="34" charset="0"/>
              </a:rPr>
              <a:t> The demographic data based on the survey shows that </a:t>
            </a:r>
            <a:r>
              <a:rPr lang="en-IN" sz="3100" dirty="0">
                <a:solidFill>
                  <a:schemeClr val="tx1"/>
                </a:solidFill>
                <a:latin typeface="Abadi" panose="020B0604020104020204" pitchFamily="34" charset="0"/>
              </a:rPr>
              <a:t>almost 90% of the respondents in the survey were men </a:t>
            </a:r>
            <a:r>
              <a:rPr lang="en-IN" sz="3100" dirty="0">
                <a:solidFill>
                  <a:srgbClr val="000000"/>
                </a:solidFill>
                <a:latin typeface="Abadi" panose="020B0604020104020204" pitchFamily="34" charset="0"/>
              </a:rPr>
              <a:t>and the </a:t>
            </a:r>
            <a:r>
              <a:rPr lang="en-IN" sz="3100" dirty="0">
                <a:solidFill>
                  <a:schemeClr val="tx1"/>
                </a:solidFill>
                <a:latin typeface="Abadi" panose="020B0604020104020204" pitchFamily="34" charset="0"/>
              </a:rPr>
              <a:t>maximum developers were in the age group 25 to 35.</a:t>
            </a:r>
          </a:p>
          <a:p>
            <a:pPr marL="0" lvl="4" indent="0" algn="just">
              <a:lnSpc>
                <a:spcPct val="120000"/>
              </a:lnSpc>
              <a:spcBef>
                <a:spcPts val="0"/>
              </a:spcBef>
              <a:buNone/>
            </a:pPr>
            <a:endParaRPr lang="en-IN" sz="2800" dirty="0">
              <a:solidFill>
                <a:srgbClr val="000000"/>
              </a:solidFill>
              <a:latin typeface="Abadi" panose="020B0604020104020204" pitchFamily="34" charset="0"/>
            </a:endParaRPr>
          </a:p>
        </p:txBody>
      </p:sp>
    </p:spTree>
    <p:extLst>
      <p:ext uri="{BB962C8B-B14F-4D97-AF65-F5344CB8AC3E}">
        <p14:creationId xmlns:p14="http://schemas.microsoft.com/office/powerpoint/2010/main" val="2184519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Include any relevant additional charts, or tables that you may have created during the analysis phase.</a:t>
            </a:r>
          </a:p>
          <a:p>
            <a:r>
              <a:rPr lang="en-US" dirty="0"/>
              <a:t>Fig-1</a:t>
            </a:r>
          </a:p>
          <a:p>
            <a:endParaRPr lang="en-US" dirty="0"/>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pic>
        <p:nvPicPr>
          <p:cNvPr id="3" name="Picture 2">
            <a:extLst>
              <a:ext uri="{FF2B5EF4-FFF2-40B4-BE49-F238E27FC236}">
                <a16:creationId xmlns:a16="http://schemas.microsoft.com/office/drawing/2014/main" id="{CB96184D-680A-6808-4AEF-A98DE73B5C4A}"/>
              </a:ext>
            </a:extLst>
          </p:cNvPr>
          <p:cNvPicPr>
            <a:picLocks noChangeAspect="1"/>
          </p:cNvPicPr>
          <p:nvPr/>
        </p:nvPicPr>
        <p:blipFill>
          <a:blip r:embed="rId3"/>
          <a:stretch>
            <a:fillRect/>
          </a:stretch>
        </p:blipFill>
        <p:spPr>
          <a:xfrm>
            <a:off x="4250438" y="3583858"/>
            <a:ext cx="7725251" cy="234089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A830-1C02-5F19-AAA9-633A35BA29DE}"/>
              </a:ext>
            </a:extLst>
          </p:cNvPr>
          <p:cNvSpPr>
            <a:spLocks noGrp="1"/>
          </p:cNvSpPr>
          <p:nvPr>
            <p:ph type="title"/>
          </p:nvPr>
        </p:nvSpPr>
        <p:spPr>
          <a:xfrm>
            <a:off x="838200" y="487885"/>
            <a:ext cx="10515600" cy="510485"/>
          </a:xfrm>
        </p:spPr>
        <p:txBody>
          <a:bodyPr>
            <a:normAutofit fontScale="90000"/>
          </a:bodyPr>
          <a:lstStyle/>
          <a:p>
            <a:r>
              <a:rPr lang="en-US" dirty="0"/>
              <a:t>APPENDIX</a:t>
            </a:r>
          </a:p>
        </p:txBody>
      </p:sp>
      <p:sp>
        <p:nvSpPr>
          <p:cNvPr id="3" name="Content Placeholder 2">
            <a:extLst>
              <a:ext uri="{FF2B5EF4-FFF2-40B4-BE49-F238E27FC236}">
                <a16:creationId xmlns:a16="http://schemas.microsoft.com/office/drawing/2014/main" id="{724C28B8-4E34-5696-0733-6355E4100D71}"/>
              </a:ext>
            </a:extLst>
          </p:cNvPr>
          <p:cNvSpPr>
            <a:spLocks noGrp="1"/>
          </p:cNvSpPr>
          <p:nvPr>
            <p:ph idx="1"/>
          </p:nvPr>
        </p:nvSpPr>
        <p:spPr>
          <a:xfrm>
            <a:off x="838200" y="1253613"/>
            <a:ext cx="4367981" cy="4788413"/>
          </a:xfrm>
        </p:spPr>
        <p:txBody>
          <a:bodyPr/>
          <a:lstStyle/>
          <a:p>
            <a:r>
              <a:rPr lang="en-US" b="1" dirty="0"/>
              <a:t>Fig-2</a:t>
            </a:r>
          </a:p>
          <a:p>
            <a:endParaRPr lang="en-US" dirty="0"/>
          </a:p>
        </p:txBody>
      </p:sp>
      <p:pic>
        <p:nvPicPr>
          <p:cNvPr id="4" name="Picture 3">
            <a:extLst>
              <a:ext uri="{FF2B5EF4-FFF2-40B4-BE49-F238E27FC236}">
                <a16:creationId xmlns:a16="http://schemas.microsoft.com/office/drawing/2014/main" id="{84DDD7B6-C0B9-58A7-1D2F-3C390A3F3532}"/>
              </a:ext>
            </a:extLst>
          </p:cNvPr>
          <p:cNvPicPr>
            <a:picLocks noChangeAspect="1"/>
          </p:cNvPicPr>
          <p:nvPr/>
        </p:nvPicPr>
        <p:blipFill>
          <a:blip r:embed="rId2"/>
          <a:stretch>
            <a:fillRect/>
          </a:stretch>
        </p:blipFill>
        <p:spPr>
          <a:xfrm>
            <a:off x="648929" y="1740310"/>
            <a:ext cx="4938252" cy="4514440"/>
          </a:xfrm>
          <a:prstGeom prst="rect">
            <a:avLst/>
          </a:prstGeom>
        </p:spPr>
      </p:pic>
      <p:sp>
        <p:nvSpPr>
          <p:cNvPr id="5" name="Content Placeholder 2">
            <a:extLst>
              <a:ext uri="{FF2B5EF4-FFF2-40B4-BE49-F238E27FC236}">
                <a16:creationId xmlns:a16="http://schemas.microsoft.com/office/drawing/2014/main" id="{53DB54FA-D32A-5D90-DEF3-3C5AB3AF070F}"/>
              </a:ext>
            </a:extLst>
          </p:cNvPr>
          <p:cNvSpPr txBox="1">
            <a:spLocks/>
          </p:cNvSpPr>
          <p:nvPr/>
        </p:nvSpPr>
        <p:spPr>
          <a:xfrm>
            <a:off x="5783826" y="1282649"/>
            <a:ext cx="5759245" cy="4788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Fig-3</a:t>
            </a:r>
          </a:p>
          <a:p>
            <a:endParaRPr lang="en-US" dirty="0"/>
          </a:p>
          <a:p>
            <a:endParaRPr lang="en-US" dirty="0"/>
          </a:p>
        </p:txBody>
      </p:sp>
      <p:pic>
        <p:nvPicPr>
          <p:cNvPr id="6" name="Picture 5">
            <a:extLst>
              <a:ext uri="{FF2B5EF4-FFF2-40B4-BE49-F238E27FC236}">
                <a16:creationId xmlns:a16="http://schemas.microsoft.com/office/drawing/2014/main" id="{2EC0A7CF-E7AC-B790-2C70-5954BB7C80A6}"/>
              </a:ext>
            </a:extLst>
          </p:cNvPr>
          <p:cNvPicPr>
            <a:picLocks noChangeAspect="1"/>
          </p:cNvPicPr>
          <p:nvPr/>
        </p:nvPicPr>
        <p:blipFill>
          <a:blip r:embed="rId3"/>
          <a:stretch>
            <a:fillRect/>
          </a:stretch>
        </p:blipFill>
        <p:spPr>
          <a:xfrm>
            <a:off x="5587181" y="1740310"/>
            <a:ext cx="5766619" cy="4514438"/>
          </a:xfrm>
          <a:prstGeom prst="rect">
            <a:avLst/>
          </a:prstGeom>
        </p:spPr>
      </p:pic>
    </p:spTree>
    <p:extLst>
      <p:ext uri="{BB962C8B-B14F-4D97-AF65-F5344CB8AC3E}">
        <p14:creationId xmlns:p14="http://schemas.microsoft.com/office/powerpoint/2010/main" val="2221058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0B376-E0D5-FDD7-F55A-BACA5C1B1631}"/>
              </a:ext>
            </a:extLst>
          </p:cNvPr>
          <p:cNvSpPr>
            <a:spLocks noGrp="1"/>
          </p:cNvSpPr>
          <p:nvPr>
            <p:ph type="title"/>
          </p:nvPr>
        </p:nvSpPr>
        <p:spPr>
          <a:xfrm>
            <a:off x="838200" y="256380"/>
            <a:ext cx="10515600" cy="823913"/>
          </a:xfrm>
        </p:spPr>
        <p:txBody>
          <a:bodyPr/>
          <a:lstStyle/>
          <a:p>
            <a:r>
              <a:rPr lang="en-US" dirty="0"/>
              <a:t>APPENDIX</a:t>
            </a:r>
          </a:p>
        </p:txBody>
      </p:sp>
      <p:sp>
        <p:nvSpPr>
          <p:cNvPr id="3" name="Text Placeholder 2">
            <a:extLst>
              <a:ext uri="{FF2B5EF4-FFF2-40B4-BE49-F238E27FC236}">
                <a16:creationId xmlns:a16="http://schemas.microsoft.com/office/drawing/2014/main" id="{4E010858-AF4D-9741-05C4-0260969ACBE0}"/>
              </a:ext>
            </a:extLst>
          </p:cNvPr>
          <p:cNvSpPr>
            <a:spLocks noGrp="1"/>
          </p:cNvSpPr>
          <p:nvPr>
            <p:ph type="body" idx="1"/>
          </p:nvPr>
        </p:nvSpPr>
        <p:spPr>
          <a:xfrm>
            <a:off x="836612" y="1283802"/>
            <a:ext cx="5157787" cy="823912"/>
          </a:xfrm>
        </p:spPr>
        <p:txBody>
          <a:bodyPr>
            <a:normAutofit/>
          </a:bodyPr>
          <a:lstStyle/>
          <a:p>
            <a:r>
              <a:rPr lang="en-US" sz="2800" dirty="0"/>
              <a:t>Fig - 4</a:t>
            </a:r>
          </a:p>
        </p:txBody>
      </p:sp>
      <p:sp>
        <p:nvSpPr>
          <p:cNvPr id="4" name="Content Placeholder 3">
            <a:extLst>
              <a:ext uri="{FF2B5EF4-FFF2-40B4-BE49-F238E27FC236}">
                <a16:creationId xmlns:a16="http://schemas.microsoft.com/office/drawing/2014/main" id="{72C13BF6-E477-FEA9-54D2-A286589C9488}"/>
              </a:ext>
            </a:extLst>
          </p:cNvPr>
          <p:cNvSpPr>
            <a:spLocks noGrp="1"/>
          </p:cNvSpPr>
          <p:nvPr>
            <p:ph sz="half" idx="2"/>
          </p:nvPr>
        </p:nvSpPr>
        <p:spPr>
          <a:xfrm>
            <a:off x="839788" y="2505075"/>
            <a:ext cx="5157787" cy="3684588"/>
          </a:xfrm>
          <a:ln>
            <a:solidFill>
              <a:schemeClr val="tx1">
                <a:alpha val="46000"/>
              </a:schemeClr>
            </a:solidFill>
          </a:ln>
        </p:spPr>
        <p:txBody>
          <a:bodyPr/>
          <a:lstStyle/>
          <a:p>
            <a:r>
              <a:rPr lang="en-IN" dirty="0">
                <a:effectLst/>
                <a:latin typeface="Helvetica" pitchFamily="2" charset="0"/>
              </a:rPr>
              <a:t>What is the median of the column </a:t>
            </a:r>
            <a:r>
              <a:rPr lang="en-IN" dirty="0" err="1">
                <a:effectLst/>
                <a:latin typeface="Helvetica" pitchFamily="2" charset="0"/>
              </a:rPr>
              <a:t>ConvertedComp</a:t>
            </a:r>
            <a:r>
              <a:rPr lang="en-IN" dirty="0">
                <a:effectLst/>
                <a:latin typeface="Helvetica" pitchFamily="2" charset="0"/>
              </a:rPr>
              <a:t> ?</a:t>
            </a:r>
          </a:p>
          <a:p>
            <a:r>
              <a:rPr lang="en-IN" dirty="0">
                <a:effectLst/>
                <a:latin typeface="Helvetica" pitchFamily="2" charset="0"/>
              </a:rPr>
              <a:t>In [711:</a:t>
            </a:r>
          </a:p>
          <a:p>
            <a:r>
              <a:rPr lang="en-IN" dirty="0">
                <a:effectLst/>
                <a:latin typeface="Helvetica" pitchFamily="2" charset="0"/>
              </a:rPr>
              <a:t># your code goes here</a:t>
            </a:r>
          </a:p>
          <a:p>
            <a:r>
              <a:rPr lang="en-IN" dirty="0" err="1">
                <a:effectLst/>
                <a:latin typeface="Helvetica" pitchFamily="2" charset="0"/>
              </a:rPr>
              <a:t>df</a:t>
            </a:r>
            <a:r>
              <a:rPr lang="en-IN" dirty="0">
                <a:effectLst/>
                <a:latin typeface="Helvetica" pitchFamily="2" charset="0"/>
              </a:rPr>
              <a:t> [ '</a:t>
            </a:r>
            <a:r>
              <a:rPr lang="en-IN" dirty="0" err="1">
                <a:effectLst/>
                <a:latin typeface="Helvetica" pitchFamily="2" charset="0"/>
              </a:rPr>
              <a:t>ConvertedComp</a:t>
            </a:r>
            <a:r>
              <a:rPr lang="en-IN" dirty="0">
                <a:effectLst/>
                <a:latin typeface="Helvetica" pitchFamily="2" charset="0"/>
              </a:rPr>
              <a:t>' ].median ()</a:t>
            </a:r>
          </a:p>
          <a:p>
            <a:r>
              <a:rPr lang="en-IN" dirty="0">
                <a:effectLst/>
                <a:latin typeface="Helvetica" pitchFamily="2" charset="0"/>
              </a:rPr>
              <a:t>Out [71]: 57745.0</a:t>
            </a:r>
          </a:p>
          <a:p>
            <a:endParaRPr lang="en-US" dirty="0"/>
          </a:p>
        </p:txBody>
      </p:sp>
      <p:sp>
        <p:nvSpPr>
          <p:cNvPr id="5" name="Text Placeholder 4">
            <a:extLst>
              <a:ext uri="{FF2B5EF4-FFF2-40B4-BE49-F238E27FC236}">
                <a16:creationId xmlns:a16="http://schemas.microsoft.com/office/drawing/2014/main" id="{FE3B5927-EE5E-96F3-EA0F-5B60001E69AC}"/>
              </a:ext>
            </a:extLst>
          </p:cNvPr>
          <p:cNvSpPr>
            <a:spLocks noGrp="1"/>
          </p:cNvSpPr>
          <p:nvPr>
            <p:ph type="body" sz="quarter" idx="3"/>
          </p:nvPr>
        </p:nvSpPr>
        <p:spPr>
          <a:xfrm>
            <a:off x="6170612" y="1283802"/>
            <a:ext cx="5183188" cy="1221273"/>
          </a:xfrm>
        </p:spPr>
        <p:txBody>
          <a:bodyPr/>
          <a:lstStyle/>
          <a:p>
            <a:r>
              <a:rPr lang="en-US" sz="2800" dirty="0"/>
              <a:t>Fig - 5</a:t>
            </a:r>
          </a:p>
          <a:p>
            <a:endParaRPr lang="en-US" dirty="0"/>
          </a:p>
        </p:txBody>
      </p:sp>
      <p:pic>
        <p:nvPicPr>
          <p:cNvPr id="7" name="Content Placeholder 6">
            <a:extLst>
              <a:ext uri="{FF2B5EF4-FFF2-40B4-BE49-F238E27FC236}">
                <a16:creationId xmlns:a16="http://schemas.microsoft.com/office/drawing/2014/main" id="{059B407E-3BB1-7263-AC6B-6E44A516BFFF}"/>
              </a:ext>
            </a:extLst>
          </p:cNvPr>
          <p:cNvPicPr>
            <a:picLocks noGrp="1" noChangeAspect="1"/>
          </p:cNvPicPr>
          <p:nvPr>
            <p:ph sz="quarter" idx="4"/>
          </p:nvPr>
        </p:nvPicPr>
        <p:blipFill>
          <a:blip r:embed="rId2"/>
          <a:stretch>
            <a:fillRect/>
          </a:stretch>
        </p:blipFill>
        <p:spPr>
          <a:xfrm>
            <a:off x="6096000" y="2505075"/>
            <a:ext cx="5451987" cy="3684588"/>
          </a:xfrm>
          <a:prstGeom prst="rect">
            <a:avLst/>
          </a:prstGeom>
          <a:ln>
            <a:solidFill>
              <a:schemeClr val="tx1">
                <a:alpha val="50000"/>
              </a:schemeClr>
            </a:solidFill>
          </a:ln>
        </p:spPr>
      </p:pic>
    </p:spTree>
    <p:extLst>
      <p:ext uri="{BB962C8B-B14F-4D97-AF65-F5344CB8AC3E}">
        <p14:creationId xmlns:p14="http://schemas.microsoft.com/office/powerpoint/2010/main" val="377390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4079-3572-15E6-E66A-554525232A35}"/>
              </a:ext>
            </a:extLst>
          </p:cNvPr>
          <p:cNvSpPr>
            <a:spLocks noGrp="1"/>
          </p:cNvSpPr>
          <p:nvPr>
            <p:ph type="title"/>
          </p:nvPr>
        </p:nvSpPr>
        <p:spPr>
          <a:xfrm>
            <a:off x="739775" y="90054"/>
            <a:ext cx="10515600" cy="891604"/>
          </a:xfrm>
        </p:spPr>
        <p:txBody>
          <a:bodyPr/>
          <a:lstStyle/>
          <a:p>
            <a:r>
              <a:rPr lang="en-US" dirty="0"/>
              <a:t>APPENDIX</a:t>
            </a:r>
          </a:p>
        </p:txBody>
      </p:sp>
      <p:sp>
        <p:nvSpPr>
          <p:cNvPr id="3" name="Text Placeholder 2">
            <a:extLst>
              <a:ext uri="{FF2B5EF4-FFF2-40B4-BE49-F238E27FC236}">
                <a16:creationId xmlns:a16="http://schemas.microsoft.com/office/drawing/2014/main" id="{8F66560B-8AC9-5BD9-1D65-E93C0DD707DA}"/>
              </a:ext>
            </a:extLst>
          </p:cNvPr>
          <p:cNvSpPr>
            <a:spLocks noGrp="1"/>
          </p:cNvSpPr>
          <p:nvPr>
            <p:ph type="body" idx="1"/>
          </p:nvPr>
        </p:nvSpPr>
        <p:spPr>
          <a:xfrm>
            <a:off x="739775" y="981658"/>
            <a:ext cx="5157787" cy="823912"/>
          </a:xfrm>
        </p:spPr>
        <p:txBody>
          <a:bodyPr/>
          <a:lstStyle/>
          <a:p>
            <a:r>
              <a:rPr lang="en-US" sz="2800" dirty="0"/>
              <a:t>Fig - 6</a:t>
            </a:r>
          </a:p>
          <a:p>
            <a:endParaRPr lang="en-US" dirty="0"/>
          </a:p>
        </p:txBody>
      </p:sp>
      <p:sp>
        <p:nvSpPr>
          <p:cNvPr id="5" name="Text Placeholder 4">
            <a:extLst>
              <a:ext uri="{FF2B5EF4-FFF2-40B4-BE49-F238E27FC236}">
                <a16:creationId xmlns:a16="http://schemas.microsoft.com/office/drawing/2014/main" id="{75268B1B-A496-77EC-C675-AE432720B693}"/>
              </a:ext>
            </a:extLst>
          </p:cNvPr>
          <p:cNvSpPr>
            <a:spLocks noGrp="1"/>
          </p:cNvSpPr>
          <p:nvPr>
            <p:ph type="body" sz="quarter" idx="3"/>
          </p:nvPr>
        </p:nvSpPr>
        <p:spPr>
          <a:xfrm>
            <a:off x="6096000" y="981658"/>
            <a:ext cx="5183188" cy="823912"/>
          </a:xfrm>
        </p:spPr>
        <p:txBody>
          <a:bodyPr/>
          <a:lstStyle/>
          <a:p>
            <a:r>
              <a:rPr lang="en-US" sz="2800" dirty="0"/>
              <a:t>Fig - 7</a:t>
            </a:r>
          </a:p>
          <a:p>
            <a:endParaRPr lang="en-US" dirty="0"/>
          </a:p>
        </p:txBody>
      </p:sp>
      <p:pic>
        <p:nvPicPr>
          <p:cNvPr id="11" name="Content Placeholder 10">
            <a:extLst>
              <a:ext uri="{FF2B5EF4-FFF2-40B4-BE49-F238E27FC236}">
                <a16:creationId xmlns:a16="http://schemas.microsoft.com/office/drawing/2014/main" id="{5541FFAF-1771-8912-2E40-F28CD8717B15}"/>
              </a:ext>
            </a:extLst>
          </p:cNvPr>
          <p:cNvPicPr>
            <a:picLocks noGrp="1" noChangeAspect="1"/>
          </p:cNvPicPr>
          <p:nvPr>
            <p:ph sz="half" idx="2"/>
          </p:nvPr>
        </p:nvPicPr>
        <p:blipFill>
          <a:blip r:embed="rId2"/>
          <a:stretch>
            <a:fillRect/>
          </a:stretch>
        </p:blipFill>
        <p:spPr>
          <a:xfrm>
            <a:off x="560440" y="1401097"/>
            <a:ext cx="5437136" cy="4866968"/>
          </a:xfrm>
          <a:prstGeom prst="rect">
            <a:avLst/>
          </a:prstGeom>
          <a:ln>
            <a:solidFill>
              <a:schemeClr val="tx1">
                <a:alpha val="54000"/>
              </a:schemeClr>
            </a:solidFill>
          </a:ln>
        </p:spPr>
      </p:pic>
      <p:pic>
        <p:nvPicPr>
          <p:cNvPr id="14" name="Content Placeholder 6">
            <a:extLst>
              <a:ext uri="{FF2B5EF4-FFF2-40B4-BE49-F238E27FC236}">
                <a16:creationId xmlns:a16="http://schemas.microsoft.com/office/drawing/2014/main" id="{DA5D06D6-306C-B787-706C-598597A65579}"/>
              </a:ext>
            </a:extLst>
          </p:cNvPr>
          <p:cNvPicPr>
            <a:picLocks noGrp="1" noChangeAspect="1"/>
          </p:cNvPicPr>
          <p:nvPr>
            <p:ph sz="quarter" idx="4"/>
          </p:nvPr>
        </p:nvPicPr>
        <p:blipFill>
          <a:blip r:embed="rId3"/>
          <a:stretch>
            <a:fillRect/>
          </a:stretch>
        </p:blipFill>
        <p:spPr>
          <a:xfrm>
            <a:off x="6096000" y="1401097"/>
            <a:ext cx="5535560" cy="4866968"/>
          </a:xfrm>
          <a:prstGeom prst="rect">
            <a:avLst/>
          </a:prstGeom>
          <a:ln>
            <a:solidFill>
              <a:schemeClr val="tx1">
                <a:alpha val="53348"/>
              </a:schemeClr>
            </a:solidFill>
          </a:ln>
        </p:spPr>
      </p:pic>
    </p:spTree>
    <p:extLst>
      <p:ext uri="{BB962C8B-B14F-4D97-AF65-F5344CB8AC3E}">
        <p14:creationId xmlns:p14="http://schemas.microsoft.com/office/powerpoint/2010/main" val="325807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3B1B-AD5A-8ED8-E3C7-6554ED425772}"/>
              </a:ext>
            </a:extLst>
          </p:cNvPr>
          <p:cNvSpPr>
            <a:spLocks noGrp="1"/>
          </p:cNvSpPr>
          <p:nvPr>
            <p:ph type="title"/>
          </p:nvPr>
        </p:nvSpPr>
        <p:spPr>
          <a:xfrm>
            <a:off x="486697" y="117988"/>
            <a:ext cx="10868691" cy="823912"/>
          </a:xfrm>
        </p:spPr>
        <p:txBody>
          <a:bodyPr/>
          <a:lstStyle/>
          <a:p>
            <a:r>
              <a:rPr lang="en-US" dirty="0"/>
              <a:t>APPENDIX</a:t>
            </a:r>
          </a:p>
        </p:txBody>
      </p:sp>
      <p:sp>
        <p:nvSpPr>
          <p:cNvPr id="3" name="Text Placeholder 2">
            <a:extLst>
              <a:ext uri="{FF2B5EF4-FFF2-40B4-BE49-F238E27FC236}">
                <a16:creationId xmlns:a16="http://schemas.microsoft.com/office/drawing/2014/main" id="{82EED43E-8D2E-87DD-1649-5925D10FB4BE}"/>
              </a:ext>
            </a:extLst>
          </p:cNvPr>
          <p:cNvSpPr>
            <a:spLocks noGrp="1"/>
          </p:cNvSpPr>
          <p:nvPr>
            <p:ph type="body" idx="1"/>
          </p:nvPr>
        </p:nvSpPr>
        <p:spPr>
          <a:xfrm>
            <a:off x="486697" y="956495"/>
            <a:ext cx="5157787" cy="823912"/>
          </a:xfrm>
        </p:spPr>
        <p:txBody>
          <a:bodyPr/>
          <a:lstStyle/>
          <a:p>
            <a:r>
              <a:rPr lang="en-US" sz="2800" dirty="0"/>
              <a:t>Fig - 8</a:t>
            </a:r>
          </a:p>
          <a:p>
            <a:endParaRPr lang="en-US" dirty="0"/>
          </a:p>
        </p:txBody>
      </p:sp>
      <p:sp>
        <p:nvSpPr>
          <p:cNvPr id="5" name="Text Placeholder 4">
            <a:extLst>
              <a:ext uri="{FF2B5EF4-FFF2-40B4-BE49-F238E27FC236}">
                <a16:creationId xmlns:a16="http://schemas.microsoft.com/office/drawing/2014/main" id="{1A1936E0-6EB4-BB66-543C-7FD92FFF5116}"/>
              </a:ext>
            </a:extLst>
          </p:cNvPr>
          <p:cNvSpPr>
            <a:spLocks noGrp="1"/>
          </p:cNvSpPr>
          <p:nvPr>
            <p:ph type="body" sz="quarter" idx="3"/>
          </p:nvPr>
        </p:nvSpPr>
        <p:spPr>
          <a:xfrm>
            <a:off x="6096000" y="956495"/>
            <a:ext cx="5183188" cy="823912"/>
          </a:xfrm>
        </p:spPr>
        <p:txBody>
          <a:bodyPr/>
          <a:lstStyle/>
          <a:p>
            <a:r>
              <a:rPr lang="en-US" sz="2800" dirty="0"/>
              <a:t>Fig - 9</a:t>
            </a:r>
          </a:p>
          <a:p>
            <a:endParaRPr lang="en-US" dirty="0"/>
          </a:p>
        </p:txBody>
      </p:sp>
      <p:pic>
        <p:nvPicPr>
          <p:cNvPr id="13" name="Content Placeholder 7">
            <a:extLst>
              <a:ext uri="{FF2B5EF4-FFF2-40B4-BE49-F238E27FC236}">
                <a16:creationId xmlns:a16="http://schemas.microsoft.com/office/drawing/2014/main" id="{9043343C-EC77-BEAA-5B95-1E6CF1A782AF}"/>
              </a:ext>
            </a:extLst>
          </p:cNvPr>
          <p:cNvPicPr>
            <a:picLocks noGrp="1" noChangeAspect="1"/>
          </p:cNvPicPr>
          <p:nvPr>
            <p:ph sz="half" idx="2"/>
          </p:nvPr>
        </p:nvPicPr>
        <p:blipFill>
          <a:blip r:embed="rId2"/>
          <a:stretch>
            <a:fillRect/>
          </a:stretch>
        </p:blipFill>
        <p:spPr>
          <a:xfrm>
            <a:off x="324465" y="1543247"/>
            <a:ext cx="5572431" cy="4461497"/>
          </a:xfrm>
          <a:prstGeom prst="rect">
            <a:avLst/>
          </a:prstGeom>
          <a:ln>
            <a:solidFill>
              <a:schemeClr val="tx1">
                <a:alpha val="53000"/>
              </a:schemeClr>
            </a:solidFill>
          </a:ln>
        </p:spPr>
      </p:pic>
      <p:pic>
        <p:nvPicPr>
          <p:cNvPr id="14" name="Content Placeholder 6">
            <a:extLst>
              <a:ext uri="{FF2B5EF4-FFF2-40B4-BE49-F238E27FC236}">
                <a16:creationId xmlns:a16="http://schemas.microsoft.com/office/drawing/2014/main" id="{8BC0DB36-FE4E-F71C-0DF6-BFE27AC8F223}"/>
              </a:ext>
            </a:extLst>
          </p:cNvPr>
          <p:cNvPicPr>
            <a:picLocks noGrp="1" noChangeAspect="1"/>
          </p:cNvPicPr>
          <p:nvPr>
            <p:ph sz="quarter" idx="4"/>
          </p:nvPr>
        </p:nvPicPr>
        <p:blipFill>
          <a:blip r:embed="rId3"/>
          <a:stretch>
            <a:fillRect/>
          </a:stretch>
        </p:blipFill>
        <p:spPr>
          <a:xfrm>
            <a:off x="6019801" y="1543247"/>
            <a:ext cx="5572431" cy="4461496"/>
          </a:xfrm>
          <a:prstGeom prst="rect">
            <a:avLst/>
          </a:prstGeom>
          <a:ln>
            <a:solidFill>
              <a:schemeClr val="tx1">
                <a:alpha val="54000"/>
              </a:schemeClr>
            </a:solidFill>
          </a:ln>
        </p:spPr>
      </p:pic>
    </p:spTree>
    <p:extLst>
      <p:ext uri="{BB962C8B-B14F-4D97-AF65-F5344CB8AC3E}">
        <p14:creationId xmlns:p14="http://schemas.microsoft.com/office/powerpoint/2010/main" val="1547802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874907"/>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33926" y="1339529"/>
            <a:ext cx="10619874" cy="4814528"/>
          </a:xfrm>
        </p:spPr>
        <p:txBody>
          <a:bodyPr>
            <a:noAutofit/>
          </a:bodyPr>
          <a:lstStyle/>
          <a:p>
            <a:pPr marL="0" algn="just">
              <a:lnSpc>
                <a:spcPct val="100000"/>
              </a:lnSpc>
              <a:spcBef>
                <a:spcPts val="0"/>
              </a:spcBef>
            </a:pPr>
            <a:r>
              <a:rPr lang="en-IN" sz="2200" dirty="0">
                <a:solidFill>
                  <a:schemeClr val="tx1"/>
                </a:solidFill>
                <a:latin typeface="Abadi" panose="020F0502020204030204" pitchFamily="34" charset="0"/>
              </a:rPr>
              <a:t>M</a:t>
            </a:r>
            <a:r>
              <a:rPr lang="en-IN" sz="2200" b="0" i="0" dirty="0">
                <a:solidFill>
                  <a:schemeClr val="tx1"/>
                </a:solidFill>
                <a:effectLst/>
                <a:latin typeface="Abadi" panose="020F0502020204030204" pitchFamily="34" charset="0"/>
              </a:rPr>
              <a:t>y organization regularly analyses data to help identify future skill requirements. </a:t>
            </a:r>
            <a:r>
              <a:rPr lang="en-IN" sz="2200" dirty="0">
                <a:solidFill>
                  <a:schemeClr val="tx1"/>
                </a:solidFill>
                <a:latin typeface="Abadi" panose="020F0502020204030204" pitchFamily="34" charset="0"/>
              </a:rPr>
              <a:t>For that we </a:t>
            </a:r>
            <a:r>
              <a:rPr lang="en-IN" sz="2200" b="0" i="0" dirty="0">
                <a:solidFill>
                  <a:schemeClr val="tx1"/>
                </a:solidFill>
                <a:effectLst/>
                <a:latin typeface="Abadi" panose="020F0502020204030204" pitchFamily="34" charset="0"/>
              </a:rPr>
              <a:t>collect the top technology skills that are most in demand from various sources including:</a:t>
            </a:r>
          </a:p>
          <a:p>
            <a:pPr marL="720000" lvl="1" algn="just">
              <a:lnSpc>
                <a:spcPct val="100000"/>
              </a:lnSpc>
              <a:spcBef>
                <a:spcPts val="0"/>
              </a:spcBef>
            </a:pPr>
            <a:r>
              <a:rPr lang="en-IN" sz="2200" dirty="0">
                <a:solidFill>
                  <a:schemeClr val="tx1"/>
                </a:solidFill>
                <a:latin typeface="Abadi" panose="020F0502020204030204" pitchFamily="34" charset="0"/>
              </a:rPr>
              <a:t>Job postings</a:t>
            </a:r>
          </a:p>
          <a:p>
            <a:pPr marL="720000" lvl="1" algn="just">
              <a:lnSpc>
                <a:spcPct val="100000"/>
              </a:lnSpc>
              <a:spcBef>
                <a:spcPts val="0"/>
              </a:spcBef>
            </a:pPr>
            <a:r>
              <a:rPr lang="en-IN" sz="2200" dirty="0">
                <a:solidFill>
                  <a:schemeClr val="tx1"/>
                </a:solidFill>
                <a:latin typeface="Abadi" panose="020F0502020204030204" pitchFamily="34" charset="0"/>
              </a:rPr>
              <a:t>Training portals</a:t>
            </a:r>
          </a:p>
          <a:p>
            <a:pPr marL="720000" lvl="1" algn="just">
              <a:lnSpc>
                <a:spcPct val="100000"/>
              </a:lnSpc>
              <a:spcBef>
                <a:spcPts val="0"/>
              </a:spcBef>
            </a:pPr>
            <a:r>
              <a:rPr lang="en-IN" sz="2200" dirty="0">
                <a:solidFill>
                  <a:schemeClr val="tx1"/>
                </a:solidFill>
                <a:latin typeface="Abadi" panose="020F0502020204030204" pitchFamily="34" charset="0"/>
              </a:rPr>
              <a:t>Surveys</a:t>
            </a:r>
            <a:endParaRPr lang="en-US" sz="2200" dirty="0"/>
          </a:p>
          <a:p>
            <a:pPr marL="0" algn="just">
              <a:lnSpc>
                <a:spcPct val="100000"/>
              </a:lnSpc>
              <a:spcBef>
                <a:spcPts val="0"/>
              </a:spcBef>
            </a:pPr>
            <a:r>
              <a:rPr lang="en-US" sz="2200" dirty="0">
                <a:solidFill>
                  <a:schemeClr val="tx1"/>
                </a:solidFill>
                <a:latin typeface="Abadi" panose="020F0502020204030204" pitchFamily="34" charset="0"/>
              </a:rPr>
              <a:t>The prepared data following data wrangling is </a:t>
            </a:r>
            <a:r>
              <a:rPr lang="en-US" sz="2200" dirty="0" err="1">
                <a:solidFill>
                  <a:schemeClr val="tx1"/>
                </a:solidFill>
                <a:latin typeface="Abadi" panose="020F0502020204030204" pitchFamily="34" charset="0"/>
              </a:rPr>
              <a:t>analysed</a:t>
            </a:r>
            <a:r>
              <a:rPr lang="en-US" sz="2200" dirty="0">
                <a:solidFill>
                  <a:schemeClr val="tx1"/>
                </a:solidFill>
                <a:latin typeface="Abadi" panose="020F0502020204030204" pitchFamily="34" charset="0"/>
              </a:rPr>
              <a:t> using statistical techniques and visualization of charts and interactive dashboards. The exercise is undertaken keeping in mind our objective to find out the answers to the following problems.</a:t>
            </a:r>
          </a:p>
          <a:p>
            <a:pPr marL="864000" lvl="4" indent="0" algn="just">
              <a:lnSpc>
                <a:spcPct val="120000"/>
              </a:lnSpc>
              <a:spcBef>
                <a:spcPts val="0"/>
              </a:spcBef>
            </a:pPr>
            <a:r>
              <a:rPr lang="en-IN" sz="2200" dirty="0">
                <a:solidFill>
                  <a:srgbClr val="000000"/>
                </a:solidFill>
                <a:latin typeface="Abadi" panose="020B0604020104020204" pitchFamily="34" charset="0"/>
              </a:rPr>
              <a:t> What are the top programming languages that are in demand ?</a:t>
            </a:r>
          </a:p>
          <a:p>
            <a:pPr marL="864000" lvl="4" indent="0" algn="just">
              <a:lnSpc>
                <a:spcPct val="120000"/>
              </a:lnSpc>
              <a:spcBef>
                <a:spcPts val="0"/>
              </a:spcBef>
            </a:pPr>
            <a:r>
              <a:rPr lang="en-IN" sz="2200" dirty="0">
                <a:solidFill>
                  <a:srgbClr val="000000"/>
                </a:solidFill>
                <a:latin typeface="Abadi" panose="020B0604020104020204" pitchFamily="34" charset="0"/>
              </a:rPr>
              <a:t> What are the top database skills that are in demand ?</a:t>
            </a:r>
          </a:p>
          <a:p>
            <a:pPr marL="864000" lvl="4" indent="0" algn="just">
              <a:lnSpc>
                <a:spcPct val="120000"/>
              </a:lnSpc>
              <a:spcBef>
                <a:spcPts val="0"/>
              </a:spcBef>
            </a:pPr>
            <a:r>
              <a:rPr lang="en-IN" sz="2200" dirty="0">
                <a:solidFill>
                  <a:srgbClr val="000000"/>
                </a:solidFill>
                <a:latin typeface="Abadi" panose="020B0604020104020204" pitchFamily="34" charset="0"/>
              </a:rPr>
              <a:t> What are the most popular Platforms ?</a:t>
            </a:r>
          </a:p>
          <a:p>
            <a:pPr marL="864000" lvl="4" indent="0" algn="just">
              <a:lnSpc>
                <a:spcPct val="120000"/>
              </a:lnSpc>
              <a:spcBef>
                <a:spcPts val="0"/>
              </a:spcBef>
            </a:pPr>
            <a:r>
              <a:rPr lang="en-IN" sz="2200" dirty="0">
                <a:solidFill>
                  <a:srgbClr val="000000"/>
                </a:solidFill>
                <a:latin typeface="Abadi" panose="020B0604020104020204" pitchFamily="34" charset="0"/>
              </a:rPr>
              <a:t> Demographic data like gender and age distribution of developers.</a:t>
            </a:r>
            <a:endParaRPr lang="en-US" sz="2200" dirty="0"/>
          </a:p>
        </p:txBody>
      </p:sp>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7A10-C434-8F09-331E-1617574DCBE6}"/>
              </a:ext>
            </a:extLst>
          </p:cNvPr>
          <p:cNvSpPr>
            <a:spLocks noGrp="1"/>
          </p:cNvSpPr>
          <p:nvPr>
            <p:ph type="title"/>
          </p:nvPr>
        </p:nvSpPr>
        <p:spPr>
          <a:xfrm>
            <a:off x="665163" y="323775"/>
            <a:ext cx="10515600" cy="706284"/>
          </a:xfrm>
        </p:spPr>
        <p:txBody>
          <a:bodyPr/>
          <a:lstStyle/>
          <a:p>
            <a:r>
              <a:rPr lang="en-US" dirty="0"/>
              <a:t>APPENDIX</a:t>
            </a:r>
          </a:p>
        </p:txBody>
      </p:sp>
      <p:sp>
        <p:nvSpPr>
          <p:cNvPr id="3" name="Text Placeholder 2">
            <a:extLst>
              <a:ext uri="{FF2B5EF4-FFF2-40B4-BE49-F238E27FC236}">
                <a16:creationId xmlns:a16="http://schemas.microsoft.com/office/drawing/2014/main" id="{13967174-538E-533C-7681-CFC64E512308}"/>
              </a:ext>
            </a:extLst>
          </p:cNvPr>
          <p:cNvSpPr>
            <a:spLocks noGrp="1"/>
          </p:cNvSpPr>
          <p:nvPr>
            <p:ph type="body" idx="1"/>
          </p:nvPr>
        </p:nvSpPr>
        <p:spPr>
          <a:xfrm>
            <a:off x="665163" y="1071163"/>
            <a:ext cx="5157787" cy="823912"/>
          </a:xfrm>
        </p:spPr>
        <p:txBody>
          <a:bodyPr/>
          <a:lstStyle/>
          <a:p>
            <a:r>
              <a:rPr lang="en-US" sz="2800" dirty="0"/>
              <a:t>Fig - 10</a:t>
            </a:r>
          </a:p>
          <a:p>
            <a:endParaRPr lang="en-US" dirty="0"/>
          </a:p>
        </p:txBody>
      </p:sp>
      <p:sp>
        <p:nvSpPr>
          <p:cNvPr id="5" name="Text Placeholder 4">
            <a:extLst>
              <a:ext uri="{FF2B5EF4-FFF2-40B4-BE49-F238E27FC236}">
                <a16:creationId xmlns:a16="http://schemas.microsoft.com/office/drawing/2014/main" id="{F69C286C-F145-90C9-D307-5A6E9AE3DFAF}"/>
              </a:ext>
            </a:extLst>
          </p:cNvPr>
          <p:cNvSpPr>
            <a:spLocks noGrp="1"/>
          </p:cNvSpPr>
          <p:nvPr>
            <p:ph type="body" sz="quarter" idx="3"/>
          </p:nvPr>
        </p:nvSpPr>
        <p:spPr>
          <a:xfrm>
            <a:off x="6096000" y="1056261"/>
            <a:ext cx="5183188" cy="838814"/>
          </a:xfrm>
        </p:spPr>
        <p:txBody>
          <a:bodyPr/>
          <a:lstStyle/>
          <a:p>
            <a:r>
              <a:rPr lang="en-US" sz="2800" dirty="0"/>
              <a:t>Fig - 11</a:t>
            </a:r>
          </a:p>
          <a:p>
            <a:endParaRPr lang="en-US" dirty="0"/>
          </a:p>
        </p:txBody>
      </p:sp>
      <p:pic>
        <p:nvPicPr>
          <p:cNvPr id="8" name="Content Placeholder 7">
            <a:extLst>
              <a:ext uri="{FF2B5EF4-FFF2-40B4-BE49-F238E27FC236}">
                <a16:creationId xmlns:a16="http://schemas.microsoft.com/office/drawing/2014/main" id="{8A7FD2C9-4859-DECA-D6B1-B18DCBC44133}"/>
              </a:ext>
            </a:extLst>
          </p:cNvPr>
          <p:cNvPicPr>
            <a:picLocks noGrp="1" noChangeAspect="1"/>
          </p:cNvPicPr>
          <p:nvPr>
            <p:ph sz="quarter" idx="4"/>
          </p:nvPr>
        </p:nvPicPr>
        <p:blipFill>
          <a:blip r:embed="rId2"/>
          <a:stretch>
            <a:fillRect/>
          </a:stretch>
        </p:blipFill>
        <p:spPr>
          <a:xfrm>
            <a:off x="665163" y="1401097"/>
            <a:ext cx="5329237" cy="4513006"/>
          </a:xfrm>
          <a:prstGeom prst="rect">
            <a:avLst/>
          </a:prstGeom>
          <a:ln>
            <a:solidFill>
              <a:schemeClr val="tx1">
                <a:alpha val="48000"/>
              </a:schemeClr>
            </a:solidFill>
          </a:ln>
        </p:spPr>
      </p:pic>
      <p:pic>
        <p:nvPicPr>
          <p:cNvPr id="11" name="Content Placeholder 10">
            <a:extLst>
              <a:ext uri="{FF2B5EF4-FFF2-40B4-BE49-F238E27FC236}">
                <a16:creationId xmlns:a16="http://schemas.microsoft.com/office/drawing/2014/main" id="{0E849519-F22E-FA76-5F21-6390B418EB12}"/>
              </a:ext>
            </a:extLst>
          </p:cNvPr>
          <p:cNvPicPr>
            <a:picLocks noGrp="1" noChangeAspect="1"/>
          </p:cNvPicPr>
          <p:nvPr>
            <p:ph sz="half" idx="2"/>
          </p:nvPr>
        </p:nvPicPr>
        <p:blipFill>
          <a:blip r:embed="rId3"/>
          <a:stretch>
            <a:fillRect/>
          </a:stretch>
        </p:blipFill>
        <p:spPr>
          <a:xfrm>
            <a:off x="6096000" y="1401097"/>
            <a:ext cx="5761704" cy="4513006"/>
          </a:xfrm>
          <a:prstGeom prst="rect">
            <a:avLst/>
          </a:prstGeom>
          <a:ln>
            <a:solidFill>
              <a:schemeClr val="tx1">
                <a:alpha val="53000"/>
              </a:schemeClr>
            </a:solidFill>
          </a:ln>
        </p:spPr>
      </p:pic>
    </p:spTree>
    <p:extLst>
      <p:ext uri="{BB962C8B-B14F-4D97-AF65-F5344CB8AC3E}">
        <p14:creationId xmlns:p14="http://schemas.microsoft.com/office/powerpoint/2010/main" val="641277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5EED-CCBC-DE05-03E8-FBA7CB248238}"/>
              </a:ext>
            </a:extLst>
          </p:cNvPr>
          <p:cNvSpPr>
            <a:spLocks noGrp="1"/>
          </p:cNvSpPr>
          <p:nvPr>
            <p:ph type="title"/>
          </p:nvPr>
        </p:nvSpPr>
        <p:spPr>
          <a:xfrm>
            <a:off x="574318" y="104775"/>
            <a:ext cx="10515600" cy="823913"/>
          </a:xfrm>
        </p:spPr>
        <p:txBody>
          <a:bodyPr/>
          <a:lstStyle/>
          <a:p>
            <a:r>
              <a:rPr lang="en-US" dirty="0"/>
              <a:t>APPENDIX</a:t>
            </a:r>
          </a:p>
        </p:txBody>
      </p:sp>
      <p:sp>
        <p:nvSpPr>
          <p:cNvPr id="3" name="Text Placeholder 2">
            <a:extLst>
              <a:ext uri="{FF2B5EF4-FFF2-40B4-BE49-F238E27FC236}">
                <a16:creationId xmlns:a16="http://schemas.microsoft.com/office/drawing/2014/main" id="{822AC4F7-82BC-7AF2-92BA-2871D2F8E932}"/>
              </a:ext>
            </a:extLst>
          </p:cNvPr>
          <p:cNvSpPr>
            <a:spLocks noGrp="1"/>
          </p:cNvSpPr>
          <p:nvPr>
            <p:ph type="body" idx="1"/>
          </p:nvPr>
        </p:nvSpPr>
        <p:spPr>
          <a:xfrm>
            <a:off x="574318" y="798181"/>
            <a:ext cx="5157787" cy="942052"/>
          </a:xfrm>
        </p:spPr>
        <p:txBody>
          <a:bodyPr/>
          <a:lstStyle/>
          <a:p>
            <a:r>
              <a:rPr lang="en-US" sz="2800" dirty="0"/>
              <a:t>Fig - 12</a:t>
            </a:r>
          </a:p>
          <a:p>
            <a:endParaRPr lang="en-US" dirty="0"/>
          </a:p>
        </p:txBody>
      </p:sp>
      <p:pic>
        <p:nvPicPr>
          <p:cNvPr id="7" name="Content Placeholder 6">
            <a:extLst>
              <a:ext uri="{FF2B5EF4-FFF2-40B4-BE49-F238E27FC236}">
                <a16:creationId xmlns:a16="http://schemas.microsoft.com/office/drawing/2014/main" id="{6C05670F-7DA2-A794-4EF8-642D9FC12188}"/>
              </a:ext>
            </a:extLst>
          </p:cNvPr>
          <p:cNvPicPr>
            <a:picLocks noGrp="1" noChangeAspect="1"/>
          </p:cNvPicPr>
          <p:nvPr>
            <p:ph sz="half" idx="2"/>
          </p:nvPr>
        </p:nvPicPr>
        <p:blipFill>
          <a:blip r:embed="rId2"/>
          <a:stretch>
            <a:fillRect/>
          </a:stretch>
        </p:blipFill>
        <p:spPr>
          <a:xfrm>
            <a:off x="574674" y="1341453"/>
            <a:ext cx="5332055" cy="4848210"/>
          </a:xfrm>
          <a:prstGeom prst="rect">
            <a:avLst/>
          </a:prstGeom>
          <a:ln>
            <a:solidFill>
              <a:schemeClr val="tx1">
                <a:alpha val="51000"/>
              </a:schemeClr>
            </a:solidFill>
          </a:ln>
        </p:spPr>
      </p:pic>
      <p:sp>
        <p:nvSpPr>
          <p:cNvPr id="5" name="Text Placeholder 4">
            <a:extLst>
              <a:ext uri="{FF2B5EF4-FFF2-40B4-BE49-F238E27FC236}">
                <a16:creationId xmlns:a16="http://schemas.microsoft.com/office/drawing/2014/main" id="{67DE0C6E-E902-12C1-24F4-AAFBE596EE88}"/>
              </a:ext>
            </a:extLst>
          </p:cNvPr>
          <p:cNvSpPr>
            <a:spLocks noGrp="1"/>
          </p:cNvSpPr>
          <p:nvPr>
            <p:ph type="body" sz="quarter" idx="3"/>
          </p:nvPr>
        </p:nvSpPr>
        <p:spPr>
          <a:xfrm>
            <a:off x="5906730" y="510549"/>
            <a:ext cx="5183188" cy="823912"/>
          </a:xfrm>
        </p:spPr>
        <p:txBody>
          <a:bodyPr/>
          <a:lstStyle/>
          <a:p>
            <a:r>
              <a:rPr lang="en-US" sz="2800" dirty="0"/>
              <a:t>Fig - 13</a:t>
            </a:r>
            <a:endParaRPr lang="en-US" dirty="0"/>
          </a:p>
        </p:txBody>
      </p:sp>
      <p:pic>
        <p:nvPicPr>
          <p:cNvPr id="8" name="Content Placeholder 7">
            <a:extLst>
              <a:ext uri="{FF2B5EF4-FFF2-40B4-BE49-F238E27FC236}">
                <a16:creationId xmlns:a16="http://schemas.microsoft.com/office/drawing/2014/main" id="{A836633F-A5FE-50FC-B817-1F8F1448D747}"/>
              </a:ext>
            </a:extLst>
          </p:cNvPr>
          <p:cNvPicPr>
            <a:picLocks noGrp="1" noChangeAspect="1"/>
          </p:cNvPicPr>
          <p:nvPr>
            <p:ph sz="quarter" idx="4"/>
          </p:nvPr>
        </p:nvPicPr>
        <p:blipFill>
          <a:blip r:embed="rId3"/>
          <a:stretch>
            <a:fillRect/>
          </a:stretch>
        </p:blipFill>
        <p:spPr>
          <a:xfrm>
            <a:off x="6096000" y="1341453"/>
            <a:ext cx="5521326" cy="4848210"/>
          </a:xfrm>
          <a:prstGeom prst="rect">
            <a:avLst/>
          </a:prstGeom>
          <a:ln>
            <a:solidFill>
              <a:schemeClr val="tx1">
                <a:alpha val="52000"/>
              </a:schemeClr>
            </a:solidFill>
          </a:ln>
        </p:spPr>
      </p:pic>
    </p:spTree>
    <p:extLst>
      <p:ext uri="{BB962C8B-B14F-4D97-AF65-F5344CB8AC3E}">
        <p14:creationId xmlns:p14="http://schemas.microsoft.com/office/powerpoint/2010/main" val="350738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C487-DC6D-6361-2ED6-8351D46FEC98}"/>
              </a:ext>
            </a:extLst>
          </p:cNvPr>
          <p:cNvSpPr>
            <a:spLocks noGrp="1"/>
          </p:cNvSpPr>
          <p:nvPr>
            <p:ph type="title"/>
          </p:nvPr>
        </p:nvSpPr>
        <p:spPr>
          <a:xfrm>
            <a:off x="633311" y="104775"/>
            <a:ext cx="10515600" cy="763997"/>
          </a:xfrm>
        </p:spPr>
        <p:txBody>
          <a:bodyPr/>
          <a:lstStyle/>
          <a:p>
            <a:r>
              <a:rPr lang="en-US" dirty="0"/>
              <a:t>APPENDIX</a:t>
            </a:r>
          </a:p>
        </p:txBody>
      </p:sp>
      <p:sp>
        <p:nvSpPr>
          <p:cNvPr id="3" name="Text Placeholder 2">
            <a:extLst>
              <a:ext uri="{FF2B5EF4-FFF2-40B4-BE49-F238E27FC236}">
                <a16:creationId xmlns:a16="http://schemas.microsoft.com/office/drawing/2014/main" id="{D3ABF962-4EBB-95A0-EF7F-B05C721E0A39}"/>
              </a:ext>
            </a:extLst>
          </p:cNvPr>
          <p:cNvSpPr>
            <a:spLocks noGrp="1"/>
          </p:cNvSpPr>
          <p:nvPr>
            <p:ph type="body" idx="1"/>
          </p:nvPr>
        </p:nvSpPr>
        <p:spPr>
          <a:xfrm>
            <a:off x="633311" y="707769"/>
            <a:ext cx="5157787" cy="1076785"/>
          </a:xfrm>
        </p:spPr>
        <p:txBody>
          <a:bodyPr/>
          <a:lstStyle/>
          <a:p>
            <a:r>
              <a:rPr lang="en-US" sz="2800" dirty="0"/>
              <a:t>Fig - 14</a:t>
            </a:r>
          </a:p>
          <a:p>
            <a:endParaRPr lang="en-US" dirty="0"/>
          </a:p>
        </p:txBody>
      </p:sp>
      <p:pic>
        <p:nvPicPr>
          <p:cNvPr id="8" name="Content Placeholder 7">
            <a:extLst>
              <a:ext uri="{FF2B5EF4-FFF2-40B4-BE49-F238E27FC236}">
                <a16:creationId xmlns:a16="http://schemas.microsoft.com/office/drawing/2014/main" id="{7CBDE4B9-33F3-422D-4221-60D386D7170E}"/>
              </a:ext>
            </a:extLst>
          </p:cNvPr>
          <p:cNvPicPr>
            <a:picLocks noGrp="1" noChangeAspect="1"/>
          </p:cNvPicPr>
          <p:nvPr>
            <p:ph sz="half" idx="2"/>
          </p:nvPr>
        </p:nvPicPr>
        <p:blipFill>
          <a:blip r:embed="rId2"/>
          <a:stretch>
            <a:fillRect/>
          </a:stretch>
        </p:blipFill>
        <p:spPr>
          <a:xfrm>
            <a:off x="633311" y="1471765"/>
            <a:ext cx="5157787" cy="4678465"/>
          </a:xfrm>
          <a:prstGeom prst="rect">
            <a:avLst/>
          </a:prstGeom>
          <a:ln>
            <a:solidFill>
              <a:schemeClr val="tx1">
                <a:alpha val="52000"/>
              </a:schemeClr>
            </a:solidFill>
          </a:ln>
        </p:spPr>
      </p:pic>
      <p:sp>
        <p:nvSpPr>
          <p:cNvPr id="5" name="Text Placeholder 4">
            <a:extLst>
              <a:ext uri="{FF2B5EF4-FFF2-40B4-BE49-F238E27FC236}">
                <a16:creationId xmlns:a16="http://schemas.microsoft.com/office/drawing/2014/main" id="{A0D69E11-F6D9-9CB0-D2E1-31C1377E045A}"/>
              </a:ext>
            </a:extLst>
          </p:cNvPr>
          <p:cNvSpPr>
            <a:spLocks noGrp="1"/>
          </p:cNvSpPr>
          <p:nvPr>
            <p:ph type="body" sz="quarter" idx="3"/>
          </p:nvPr>
        </p:nvSpPr>
        <p:spPr>
          <a:xfrm>
            <a:off x="5997575" y="960642"/>
            <a:ext cx="5183188" cy="823912"/>
          </a:xfrm>
        </p:spPr>
        <p:txBody>
          <a:bodyPr/>
          <a:lstStyle/>
          <a:p>
            <a:r>
              <a:rPr lang="en-US" sz="2800" dirty="0"/>
              <a:t>Fig - 15</a:t>
            </a:r>
          </a:p>
          <a:p>
            <a:endParaRPr lang="en-US" dirty="0"/>
          </a:p>
        </p:txBody>
      </p:sp>
      <p:pic>
        <p:nvPicPr>
          <p:cNvPr id="7" name="Content Placeholder 6">
            <a:extLst>
              <a:ext uri="{FF2B5EF4-FFF2-40B4-BE49-F238E27FC236}">
                <a16:creationId xmlns:a16="http://schemas.microsoft.com/office/drawing/2014/main" id="{4CE179BB-8D4D-9009-C540-1F9EE2BF927B}"/>
              </a:ext>
            </a:extLst>
          </p:cNvPr>
          <p:cNvPicPr>
            <a:picLocks noGrp="1" noChangeAspect="1"/>
          </p:cNvPicPr>
          <p:nvPr>
            <p:ph sz="quarter" idx="4"/>
          </p:nvPr>
        </p:nvPicPr>
        <p:blipFill>
          <a:blip r:embed="rId3"/>
          <a:stretch>
            <a:fillRect/>
          </a:stretch>
        </p:blipFill>
        <p:spPr>
          <a:xfrm>
            <a:off x="6024261" y="1471765"/>
            <a:ext cx="5534427" cy="4678465"/>
          </a:xfrm>
          <a:prstGeom prst="rect">
            <a:avLst/>
          </a:prstGeom>
          <a:ln>
            <a:solidFill>
              <a:schemeClr val="tx1">
                <a:alpha val="53000"/>
              </a:schemeClr>
            </a:solidFill>
          </a:ln>
        </p:spPr>
      </p:pic>
    </p:spTree>
    <p:extLst>
      <p:ext uri="{BB962C8B-B14F-4D97-AF65-F5344CB8AC3E}">
        <p14:creationId xmlns:p14="http://schemas.microsoft.com/office/powerpoint/2010/main" val="1472620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75771"/>
            <a:ext cx="11174781" cy="1132115"/>
          </a:xfrm>
        </p:spPr>
        <p:txBody>
          <a:bodyPr anchor="ctr">
            <a:normAutofit fontScale="90000"/>
          </a:bodyPr>
          <a:lstStyle/>
          <a:p>
            <a:r>
              <a:rPr lang="en-US" dirty="0"/>
              <a:t>JOB POSTINGS</a:t>
            </a:r>
            <a:br>
              <a:rPr lang="en-US" dirty="0"/>
            </a:br>
            <a:r>
              <a:rPr lang="en-US" sz="2000" dirty="0"/>
              <a:t>Bar chart of the number of jobs postings by technology</a:t>
            </a:r>
            <a:br>
              <a:rPr lang="en-US" sz="2000" dirty="0"/>
            </a:br>
            <a:r>
              <a:rPr lang="en-US" sz="2000" dirty="0"/>
              <a:t>(data collected in Module 1 using Job API in a file named “</a:t>
            </a:r>
            <a:r>
              <a:rPr lang="en-IN" sz="2000" dirty="0"/>
              <a:t>job-</a:t>
            </a:r>
            <a:r>
              <a:rPr lang="en-IN" sz="2000" dirty="0" err="1"/>
              <a:t>postings.xlsx</a:t>
            </a:r>
            <a:r>
              <a:rPr lang="en-US" sz="2000" dirty="0"/>
              <a:t>”) </a:t>
            </a:r>
          </a:p>
        </p:txBody>
      </p:sp>
      <p:graphicFrame>
        <p:nvGraphicFramePr>
          <p:cNvPr id="4" name="Chart 3">
            <a:extLst>
              <a:ext uri="{FF2B5EF4-FFF2-40B4-BE49-F238E27FC236}">
                <a16:creationId xmlns:a16="http://schemas.microsoft.com/office/drawing/2014/main" id="{636EB160-B5E1-279A-1313-DB38860E6FC5}"/>
              </a:ext>
            </a:extLst>
          </p:cNvPr>
          <p:cNvGraphicFramePr>
            <a:graphicFrameLocks/>
          </p:cNvGraphicFramePr>
          <p:nvPr>
            <p:extLst>
              <p:ext uri="{D42A27DB-BD31-4B8C-83A1-F6EECF244321}">
                <p14:modId xmlns:p14="http://schemas.microsoft.com/office/powerpoint/2010/main" val="3725095559"/>
              </p:ext>
            </p:extLst>
          </p:nvPr>
        </p:nvGraphicFramePr>
        <p:xfrm>
          <a:off x="538248" y="1625600"/>
          <a:ext cx="10950745" cy="45696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8551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23500" y="290286"/>
            <a:ext cx="11145000" cy="1233713"/>
          </a:xfrm>
        </p:spPr>
        <p:txBody>
          <a:bodyPr anchor="ctr">
            <a:normAutofit/>
          </a:bodyPr>
          <a:lstStyle/>
          <a:p>
            <a:r>
              <a:rPr lang="en-US" sz="3600" dirty="0"/>
              <a:t>POPULAR LANGUAGES</a:t>
            </a:r>
            <a:br>
              <a:rPr lang="en-US" sz="3600" dirty="0"/>
            </a:br>
            <a:r>
              <a:rPr lang="en-US" sz="1600" dirty="0"/>
              <a:t>Bar chart of the Annual Average Salary by Language</a:t>
            </a:r>
            <a:br>
              <a:rPr lang="en-US" sz="1600" dirty="0"/>
            </a:br>
            <a:r>
              <a:rPr lang="en-US" sz="1600" dirty="0"/>
              <a:t>(data collected in Module 1 using web scraping in a file named “</a:t>
            </a:r>
            <a:r>
              <a:rPr lang="en-IN" sz="1600" dirty="0"/>
              <a:t>popular-</a:t>
            </a:r>
            <a:r>
              <a:rPr lang="en-IN" sz="1600" dirty="0" err="1"/>
              <a:t>languages.csv</a:t>
            </a:r>
            <a:r>
              <a:rPr lang="en-US" sz="1600" dirty="0"/>
              <a:t>”)</a:t>
            </a:r>
          </a:p>
        </p:txBody>
      </p:sp>
      <p:graphicFrame>
        <p:nvGraphicFramePr>
          <p:cNvPr id="4" name="Chart 3">
            <a:extLst>
              <a:ext uri="{FF2B5EF4-FFF2-40B4-BE49-F238E27FC236}">
                <a16:creationId xmlns:a16="http://schemas.microsoft.com/office/drawing/2014/main" id="{00F2154B-7F3C-867F-2095-D959A17684D9}"/>
              </a:ext>
            </a:extLst>
          </p:cNvPr>
          <p:cNvGraphicFramePr>
            <a:graphicFrameLocks/>
          </p:cNvGraphicFramePr>
          <p:nvPr>
            <p:extLst>
              <p:ext uri="{D42A27DB-BD31-4B8C-83A1-F6EECF244321}">
                <p14:modId xmlns:p14="http://schemas.microsoft.com/office/powerpoint/2010/main" val="3847150657"/>
              </p:ext>
            </p:extLst>
          </p:nvPr>
        </p:nvGraphicFramePr>
        <p:xfrm>
          <a:off x="523500" y="1523999"/>
          <a:ext cx="10994990" cy="4587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1739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1E2E-AAF9-022D-B75A-88100E34A1A0}"/>
              </a:ext>
            </a:extLst>
          </p:cNvPr>
          <p:cNvSpPr>
            <a:spLocks noGrp="1"/>
          </p:cNvSpPr>
          <p:nvPr>
            <p:ph type="title"/>
          </p:nvPr>
        </p:nvSpPr>
        <p:spPr>
          <a:xfrm>
            <a:off x="609600" y="312057"/>
            <a:ext cx="10515600" cy="752475"/>
          </a:xfrm>
        </p:spPr>
        <p:txBody>
          <a:bodyPr/>
          <a:lstStyle/>
          <a:p>
            <a:r>
              <a:rPr lang="en-US" dirty="0"/>
              <a:t>EXECUTIVE SUMMARY</a:t>
            </a:r>
          </a:p>
        </p:txBody>
      </p:sp>
      <p:sp>
        <p:nvSpPr>
          <p:cNvPr id="3" name="Content Placeholder 2">
            <a:extLst>
              <a:ext uri="{FF2B5EF4-FFF2-40B4-BE49-F238E27FC236}">
                <a16:creationId xmlns:a16="http://schemas.microsoft.com/office/drawing/2014/main" id="{6CDB2F35-9D9A-C3D7-CA21-18CE753D49A6}"/>
              </a:ext>
            </a:extLst>
          </p:cNvPr>
          <p:cNvSpPr>
            <a:spLocks noGrp="1"/>
          </p:cNvSpPr>
          <p:nvPr>
            <p:ph idx="1"/>
          </p:nvPr>
        </p:nvSpPr>
        <p:spPr>
          <a:xfrm>
            <a:off x="609600" y="1262742"/>
            <a:ext cx="10987314" cy="5283201"/>
          </a:xfrm>
        </p:spPr>
        <p:txBody>
          <a:bodyPr>
            <a:noAutofit/>
          </a:bodyPr>
          <a:lstStyle/>
          <a:p>
            <a:pPr marL="0" algn="just">
              <a:spcBef>
                <a:spcPts val="0"/>
              </a:spcBef>
              <a:buFont typeface="Arial" panose="020B0604020202020204" pitchFamily="34" charset="0"/>
              <a:buChar char="•"/>
            </a:pPr>
            <a:r>
              <a:rPr lang="en-IN" sz="2200" dirty="0">
                <a:solidFill>
                  <a:srgbClr val="000000"/>
                </a:solidFill>
                <a:latin typeface="Abadi" panose="020B0604020104020204" pitchFamily="34" charset="0"/>
              </a:rPr>
              <a:t>The answers that were found to the problems based on the exercise are :</a:t>
            </a:r>
          </a:p>
          <a:p>
            <a:pPr marL="864000" algn="just">
              <a:spcBef>
                <a:spcPts val="0"/>
              </a:spcBef>
              <a:buFont typeface="Arial" panose="020B0604020202020204" pitchFamily="34" charset="0"/>
              <a:buChar char="•"/>
            </a:pPr>
            <a:r>
              <a:rPr lang="en-IN" sz="2200" dirty="0">
                <a:solidFill>
                  <a:srgbClr val="000000"/>
                </a:solidFill>
                <a:latin typeface="Abadi" panose="020B0604020104020204" pitchFamily="34" charset="0"/>
              </a:rPr>
              <a:t>The top ten programming languages in descending order are : J</a:t>
            </a:r>
            <a:r>
              <a:rPr lang="en-US" sz="2200" dirty="0" err="1">
                <a:solidFill>
                  <a:srgbClr val="000000"/>
                </a:solidFill>
                <a:latin typeface="Abadi" panose="020B0604020104020204" pitchFamily="34" charset="0"/>
              </a:rPr>
              <a:t>avaScript</a:t>
            </a:r>
            <a:r>
              <a:rPr lang="en-US" sz="2200" dirty="0">
                <a:solidFill>
                  <a:srgbClr val="000000"/>
                </a:solidFill>
                <a:latin typeface="Abadi" panose="020B0604020104020204" pitchFamily="34" charset="0"/>
              </a:rPr>
              <a:t>, HTML/CSS, TypeScript, SQ</a:t>
            </a:r>
            <a:r>
              <a:rPr lang="en-IN" sz="2200" dirty="0">
                <a:solidFill>
                  <a:srgbClr val="000000"/>
                </a:solidFill>
                <a:latin typeface="Abadi" panose="020B0604020104020204" pitchFamily="34" charset="0"/>
              </a:rPr>
              <a:t>L, Python, C#, Go, Bash/Shell/PowerShell, Rust, Java</a:t>
            </a:r>
          </a:p>
          <a:p>
            <a:pPr marL="864000" algn="just">
              <a:spcBef>
                <a:spcPts val="0"/>
              </a:spcBef>
              <a:buFont typeface="Arial" panose="020B0604020202020204" pitchFamily="34" charset="0"/>
              <a:buChar char="•"/>
            </a:pPr>
            <a:r>
              <a:rPr lang="en-IN" sz="2200" dirty="0">
                <a:solidFill>
                  <a:srgbClr val="000000"/>
                </a:solidFill>
                <a:latin typeface="Abadi" panose="020B0604020104020204" pitchFamily="34" charset="0"/>
              </a:rPr>
              <a:t>The top ten databases in descending order are : </a:t>
            </a:r>
            <a:r>
              <a:rPr lang="en-US" sz="2200" dirty="0">
                <a:solidFill>
                  <a:srgbClr val="000000"/>
                </a:solidFill>
                <a:latin typeface="Abadi" panose="020B0604020104020204" pitchFamily="34" charset="0"/>
              </a:rPr>
              <a:t>PostgreSQL, Redis, MongoDB, Elasticsearch, MySQL, Microsoft SQL Server, SQLite, Firebase, MariaDB, DynamoDB</a:t>
            </a:r>
            <a:endParaRPr lang="en-IN" sz="2200" dirty="0">
              <a:solidFill>
                <a:srgbClr val="000000"/>
              </a:solidFill>
              <a:latin typeface="Abadi" panose="020B0604020104020204" pitchFamily="34" charset="0"/>
            </a:endParaRPr>
          </a:p>
          <a:p>
            <a:pPr marL="864000" lvl="4" algn="just">
              <a:spcBef>
                <a:spcPts val="0"/>
              </a:spcBef>
              <a:buFont typeface="Arial" panose="020B0604020202020204" pitchFamily="34" charset="0"/>
              <a:buChar char="•"/>
            </a:pPr>
            <a:r>
              <a:rPr lang="en-IN" sz="2200" dirty="0">
                <a:solidFill>
                  <a:srgbClr val="000000"/>
                </a:solidFill>
                <a:latin typeface="Abadi" panose="020B0604020104020204" pitchFamily="34" charset="0"/>
              </a:rPr>
              <a:t>The top ten Platforms in descending order are : Docker, Linux, AWS, Kubernetes, Windows, Microsoft Azure, Google Cloud Platform, MacOS, Android, iOS.</a:t>
            </a:r>
          </a:p>
          <a:p>
            <a:pPr marL="864000" algn="just">
              <a:spcBef>
                <a:spcPts val="0"/>
              </a:spcBef>
              <a:buFont typeface="Arial" panose="020B0604020202020204" pitchFamily="34" charset="0"/>
              <a:buChar char="•"/>
            </a:pPr>
            <a:r>
              <a:rPr lang="en-IN" sz="2200" dirty="0">
                <a:solidFill>
                  <a:srgbClr val="000000"/>
                </a:solidFill>
                <a:latin typeface="Abadi" panose="020B0604020104020204" pitchFamily="34" charset="0"/>
              </a:rPr>
              <a:t>The demographic data based on the survey shows that </a:t>
            </a:r>
            <a:r>
              <a:rPr lang="en-IN" sz="2200" dirty="0">
                <a:solidFill>
                  <a:schemeClr val="tx1"/>
                </a:solidFill>
                <a:latin typeface="Abadi" panose="020B0604020104020204" pitchFamily="34" charset="0"/>
              </a:rPr>
              <a:t>almost 90% of the respondents in the survey were men </a:t>
            </a:r>
            <a:r>
              <a:rPr lang="en-IN" sz="2200" dirty="0">
                <a:solidFill>
                  <a:srgbClr val="000000"/>
                </a:solidFill>
                <a:latin typeface="Abadi" panose="020B0604020104020204" pitchFamily="34" charset="0"/>
              </a:rPr>
              <a:t>and the </a:t>
            </a:r>
            <a:r>
              <a:rPr lang="en-IN" sz="2200" dirty="0">
                <a:solidFill>
                  <a:schemeClr val="tx1"/>
                </a:solidFill>
                <a:latin typeface="Abadi" panose="020B0604020104020204" pitchFamily="34" charset="0"/>
              </a:rPr>
              <a:t>maximum developers were in the age group 25 to 35.</a:t>
            </a:r>
          </a:p>
          <a:p>
            <a:pPr marL="635400" indent="0" algn="just">
              <a:spcBef>
                <a:spcPts val="0"/>
              </a:spcBef>
              <a:buNone/>
            </a:pPr>
            <a:endParaRPr lang="en-IN" sz="1600" dirty="0">
              <a:solidFill>
                <a:srgbClr val="000000"/>
              </a:solidFill>
              <a:latin typeface="Abadi" panose="020B0604020104020204" pitchFamily="34" charset="0"/>
            </a:endParaRPr>
          </a:p>
          <a:p>
            <a:pPr marL="0" algn="just">
              <a:spcBef>
                <a:spcPts val="0"/>
              </a:spcBef>
              <a:buFont typeface="Arial" panose="020B0604020202020204" pitchFamily="34" charset="0"/>
              <a:buChar char="•"/>
            </a:pPr>
            <a:r>
              <a:rPr lang="en-US" sz="2200" dirty="0">
                <a:solidFill>
                  <a:srgbClr val="000000"/>
                </a:solidFill>
                <a:latin typeface="Abadi" panose="020B0604020104020204" pitchFamily="34" charset="0"/>
              </a:rPr>
              <a:t>The exercise has resulted in identifying the future skill requirements which will help :</a:t>
            </a:r>
          </a:p>
          <a:p>
            <a:pPr marL="864000" algn="just">
              <a:spcBef>
                <a:spcPts val="0"/>
              </a:spcBef>
              <a:buFont typeface="Arial" panose="020B0604020202020204" pitchFamily="34" charset="0"/>
              <a:buChar char="•"/>
            </a:pPr>
            <a:r>
              <a:rPr lang="en-US" sz="2200" dirty="0">
                <a:solidFill>
                  <a:srgbClr val="000000"/>
                </a:solidFill>
                <a:latin typeface="Abadi" panose="020B0604020104020204" pitchFamily="34" charset="0"/>
              </a:rPr>
              <a:t>The developers add the required skill set to their existing skills and remain relevant in the competition</a:t>
            </a:r>
          </a:p>
          <a:p>
            <a:pPr marL="864000" algn="just">
              <a:spcBef>
                <a:spcPts val="0"/>
              </a:spcBef>
              <a:buFont typeface="Arial" panose="020B0604020202020204" pitchFamily="34" charset="0"/>
              <a:buChar char="•"/>
            </a:pPr>
            <a:r>
              <a:rPr lang="en-IN" sz="2200" dirty="0">
                <a:solidFill>
                  <a:srgbClr val="000000"/>
                </a:solidFill>
                <a:latin typeface="Abadi" panose="020B0604020104020204" pitchFamily="34" charset="0"/>
              </a:rPr>
              <a:t>The employers to guide and support their existing developers to reskill themselves as also to align the training infrastructure of the employers and training organisations. </a:t>
            </a:r>
          </a:p>
          <a:p>
            <a:endParaRPr lang="en-US" sz="2200" dirty="0"/>
          </a:p>
        </p:txBody>
      </p:sp>
    </p:spTree>
    <p:extLst>
      <p:ext uri="{BB962C8B-B14F-4D97-AF65-F5344CB8AC3E}">
        <p14:creationId xmlns:p14="http://schemas.microsoft.com/office/powerpoint/2010/main" val="2150866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427704" y="46038"/>
            <a:ext cx="7647865" cy="708742"/>
          </a:xfrm>
        </p:spPr>
        <p:txBody>
          <a:bodyPr anchor="ctr">
            <a:normAutofit/>
          </a:bodyPr>
          <a:lstStyle/>
          <a:p>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7704" y="574777"/>
            <a:ext cx="11371006" cy="58260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lgn="just">
              <a:lnSpc>
                <a:spcPct val="100000"/>
              </a:lnSpc>
              <a:spcBef>
                <a:spcPts val="0"/>
              </a:spcBef>
            </a:pPr>
            <a:r>
              <a:rPr lang="en-IN" sz="2000" b="0" i="0" dirty="0">
                <a:solidFill>
                  <a:schemeClr val="tx1"/>
                </a:solidFill>
                <a:effectLst/>
                <a:latin typeface="Abadi" panose="020F0502020204030204" pitchFamily="34" charset="0"/>
              </a:rPr>
              <a:t>I have joined as a Data Analyst in a global IT and business consulting services firm that is known for their expertise in IT solutions and has a team of highly experienced IT consultants. </a:t>
            </a:r>
            <a:r>
              <a:rPr lang="en-IN" sz="2000" dirty="0">
                <a:solidFill>
                  <a:schemeClr val="tx1"/>
                </a:solidFill>
                <a:latin typeface="Abadi" panose="020F0502020204030204" pitchFamily="34" charset="0"/>
              </a:rPr>
              <a:t>T</a:t>
            </a:r>
            <a:r>
              <a:rPr lang="en-IN" sz="2000" b="0" i="0" dirty="0">
                <a:solidFill>
                  <a:schemeClr val="tx1"/>
                </a:solidFill>
                <a:effectLst/>
                <a:latin typeface="Abadi" panose="020F0502020204030204" pitchFamily="34" charset="0"/>
              </a:rPr>
              <a:t>o keep pace with changing technologies and remain competitive, my organization regularly </a:t>
            </a:r>
            <a:r>
              <a:rPr lang="en-IN" sz="2000" b="0" i="0" dirty="0" err="1">
                <a:solidFill>
                  <a:schemeClr val="tx1"/>
                </a:solidFill>
                <a:effectLst/>
                <a:latin typeface="Abadi" panose="020F0502020204030204" pitchFamily="34" charset="0"/>
              </a:rPr>
              <a:t>analyzes</a:t>
            </a:r>
            <a:r>
              <a:rPr lang="en-IN" sz="2000" b="0" i="0" dirty="0">
                <a:solidFill>
                  <a:schemeClr val="tx1"/>
                </a:solidFill>
                <a:effectLst/>
                <a:latin typeface="Abadi" panose="020F0502020204030204" pitchFamily="34" charset="0"/>
              </a:rPr>
              <a:t> data to help identify future skill requirements.</a:t>
            </a:r>
            <a:endParaRPr lang="en-US" sz="2000" dirty="0">
              <a:solidFill>
                <a:schemeClr val="tx1"/>
              </a:solidFill>
              <a:latin typeface="Abadi" panose="020F0502020204030204" pitchFamily="34" charset="0"/>
            </a:endParaRPr>
          </a:p>
          <a:p>
            <a:pPr marL="0" algn="just">
              <a:lnSpc>
                <a:spcPct val="100000"/>
              </a:lnSpc>
              <a:spcBef>
                <a:spcPts val="0"/>
              </a:spcBef>
            </a:pPr>
            <a:r>
              <a:rPr lang="en-IN" sz="2000" b="0" i="0" dirty="0">
                <a:solidFill>
                  <a:schemeClr val="tx1"/>
                </a:solidFill>
                <a:effectLst/>
                <a:latin typeface="Abadi" panose="020F0502020204030204" pitchFamily="34" charset="0"/>
              </a:rPr>
              <a:t>The business challenge before me requires collecting data and performing data analysis on real-world datasets identifying trends for this year's report on emerging skills</a:t>
            </a:r>
          </a:p>
          <a:p>
            <a:pPr marL="0" algn="just">
              <a:lnSpc>
                <a:spcPct val="100000"/>
              </a:lnSpc>
              <a:spcBef>
                <a:spcPts val="0"/>
              </a:spcBef>
            </a:pPr>
            <a:r>
              <a:rPr lang="en-IN" sz="2000" b="0" i="0" dirty="0">
                <a:solidFill>
                  <a:schemeClr val="tx1"/>
                </a:solidFill>
                <a:effectLst/>
                <a:latin typeface="Abadi" panose="020F0502020204030204" pitchFamily="34" charset="0"/>
              </a:rPr>
              <a:t>The various sources for collecting data include :</a:t>
            </a:r>
          </a:p>
          <a:p>
            <a:pPr marL="491400" lvl="1" indent="0" algn="just">
              <a:lnSpc>
                <a:spcPct val="100000"/>
              </a:lnSpc>
              <a:spcBef>
                <a:spcPts val="0"/>
              </a:spcBef>
              <a:buNone/>
            </a:pPr>
            <a:r>
              <a:rPr lang="en-IN" sz="2000" dirty="0">
                <a:solidFill>
                  <a:schemeClr val="tx1"/>
                </a:solidFill>
                <a:latin typeface="Abadi" panose="020F0502020204030204" pitchFamily="34" charset="0"/>
              </a:rPr>
              <a:t>&gt;&gt; Job postings  &gt;&gt; Training portals  &gt;&gt; Surveys</a:t>
            </a:r>
          </a:p>
          <a:p>
            <a:pPr marL="0" lvl="1" algn="just">
              <a:lnSpc>
                <a:spcPct val="100000"/>
              </a:lnSpc>
              <a:spcBef>
                <a:spcPts val="0"/>
              </a:spcBef>
            </a:pPr>
            <a:r>
              <a:rPr lang="en-IN" sz="2000" dirty="0">
                <a:solidFill>
                  <a:schemeClr val="tx1"/>
                </a:solidFill>
                <a:latin typeface="Abadi" panose="020F0502020204030204" pitchFamily="34" charset="0"/>
              </a:rPr>
              <a:t>Prepare the collected data for analysis by using data wrangling techniques like, finding duplicates, removing duplicates, finding missing values, and inputting missing values.</a:t>
            </a:r>
          </a:p>
          <a:p>
            <a:pPr marL="0" lvl="1" algn="just">
              <a:lnSpc>
                <a:spcPct val="100000"/>
              </a:lnSpc>
              <a:spcBef>
                <a:spcPts val="0"/>
              </a:spcBef>
            </a:pPr>
            <a:r>
              <a:rPr lang="en-IN" sz="2000" dirty="0">
                <a:solidFill>
                  <a:schemeClr val="tx1"/>
                </a:solidFill>
                <a:latin typeface="Abadi" panose="020F0502020204030204" pitchFamily="34" charset="0"/>
              </a:rPr>
              <a:t>A</a:t>
            </a:r>
            <a:r>
              <a:rPr lang="en-IN" sz="2000" b="0" i="0" dirty="0">
                <a:solidFill>
                  <a:schemeClr val="tx1"/>
                </a:solidFill>
                <a:effectLst/>
                <a:latin typeface="Abadi" panose="020F0502020204030204" pitchFamily="34" charset="0"/>
              </a:rPr>
              <a:t>pply statistical techniques to </a:t>
            </a:r>
            <a:r>
              <a:rPr lang="en-IN" sz="2000" b="0" i="0" dirty="0" err="1">
                <a:solidFill>
                  <a:schemeClr val="tx1"/>
                </a:solidFill>
                <a:effectLst/>
                <a:latin typeface="Abadi" panose="020F0502020204030204" pitchFamily="34" charset="0"/>
              </a:rPr>
              <a:t>analyze</a:t>
            </a:r>
            <a:r>
              <a:rPr lang="en-IN" sz="2000" b="0" i="0" dirty="0">
                <a:solidFill>
                  <a:schemeClr val="tx1"/>
                </a:solidFill>
                <a:effectLst/>
                <a:latin typeface="Abadi" panose="020F0502020204030204" pitchFamily="34" charset="0"/>
              </a:rPr>
              <a:t> the data and identify insights and trends.</a:t>
            </a:r>
          </a:p>
          <a:p>
            <a:pPr marL="0" lvl="1" algn="just">
              <a:lnSpc>
                <a:spcPct val="100000"/>
              </a:lnSpc>
              <a:spcBef>
                <a:spcPts val="0"/>
              </a:spcBef>
            </a:pPr>
            <a:r>
              <a:rPr lang="en-IN" sz="2000" dirty="0">
                <a:solidFill>
                  <a:schemeClr val="tx1"/>
                </a:solidFill>
                <a:latin typeface="Abadi" panose="020F0502020204030204" pitchFamily="34" charset="0"/>
              </a:rPr>
              <a:t>C</a:t>
            </a:r>
            <a:r>
              <a:rPr lang="en-IN" sz="2000" b="0" i="0" dirty="0">
                <a:solidFill>
                  <a:schemeClr val="tx1"/>
                </a:solidFill>
                <a:effectLst/>
                <a:latin typeface="Abadi" panose="020F0502020204030204" pitchFamily="34" charset="0"/>
              </a:rPr>
              <a:t>hoose an appropriate visualization based on the data and make a presentation using charts, plots, and histograms to help reveal the findings and trends</a:t>
            </a:r>
            <a:r>
              <a:rPr lang="en-IN" sz="2000" b="0" i="0" dirty="0">
                <a:solidFill>
                  <a:srgbClr val="454545"/>
                </a:solidFill>
                <a:effectLst/>
                <a:latin typeface="Inter"/>
              </a:rPr>
              <a:t> </a:t>
            </a:r>
            <a:r>
              <a:rPr lang="en-IN" sz="2000" dirty="0">
                <a:solidFill>
                  <a:schemeClr val="tx1"/>
                </a:solidFill>
                <a:latin typeface="Abadi" panose="020F0502020204030204" pitchFamily="34" charset="0"/>
              </a:rPr>
              <a:t>and use interactive dashboards to help </a:t>
            </a:r>
            <a:r>
              <a:rPr lang="en-IN" sz="2000" dirty="0" err="1">
                <a:solidFill>
                  <a:schemeClr val="tx1"/>
                </a:solidFill>
                <a:latin typeface="Abadi" panose="020F0502020204030204" pitchFamily="34" charset="0"/>
              </a:rPr>
              <a:t>analyze</a:t>
            </a:r>
            <a:r>
              <a:rPr lang="en-IN" sz="2000" dirty="0">
                <a:solidFill>
                  <a:schemeClr val="tx1"/>
                </a:solidFill>
                <a:latin typeface="Abadi" panose="020F0502020204030204" pitchFamily="34" charset="0"/>
              </a:rPr>
              <a:t> and present the data dynamically with analysis report and an executive summary to the various stakeholders in the organization. </a:t>
            </a:r>
          </a:p>
          <a:p>
            <a:pPr marL="0" algn="just">
              <a:spcBef>
                <a:spcPts val="0"/>
              </a:spcBef>
              <a:buFont typeface="Arial" panose="020B0604020202020204" pitchFamily="34" charset="0"/>
              <a:buChar char="•"/>
            </a:pPr>
            <a:r>
              <a:rPr lang="en-IN" sz="2000" dirty="0">
                <a:solidFill>
                  <a:schemeClr val="tx1"/>
                </a:solidFill>
                <a:latin typeface="Abadi" panose="020F0502020204030204" pitchFamily="34" charset="0"/>
              </a:rPr>
              <a:t>This report will come handy to the developers </a:t>
            </a:r>
            <a:r>
              <a:rPr lang="en-US" sz="2000" dirty="0">
                <a:solidFill>
                  <a:srgbClr val="000000"/>
                </a:solidFill>
                <a:latin typeface="Abadi" panose="020B0604020104020204" pitchFamily="34" charset="0"/>
              </a:rPr>
              <a:t>as the identification of future skill requirements which will help them add the required skill set to their existing skills and remain relevant in the competition.</a:t>
            </a:r>
          </a:p>
          <a:p>
            <a:pPr marL="0" algn="just">
              <a:spcBef>
                <a:spcPts val="0"/>
              </a:spcBef>
              <a:buFont typeface="Arial" panose="020B0604020202020204" pitchFamily="34" charset="0"/>
              <a:buChar char="•"/>
            </a:pPr>
            <a:r>
              <a:rPr lang="en-IN" sz="2000" dirty="0">
                <a:solidFill>
                  <a:srgbClr val="000000"/>
                </a:solidFill>
                <a:latin typeface="Abadi" panose="020B0604020104020204" pitchFamily="34" charset="0"/>
              </a:rPr>
              <a:t>The report will act as a guide to employers / organisations to support their existing developers to reskill themselves and align the training infrastructure of the employers and training organisations. </a:t>
            </a:r>
          </a:p>
          <a:p>
            <a:pPr marL="0" lvl="1" algn="just">
              <a:lnSpc>
                <a:spcPct val="100000"/>
              </a:lnSpc>
              <a:spcBef>
                <a:spcPts val="0"/>
              </a:spcBef>
            </a:pPr>
            <a:endParaRPr lang="en-IN" sz="2000" dirty="0">
              <a:solidFill>
                <a:schemeClr val="tx1"/>
              </a:solidFill>
              <a:latin typeface="Abadi" panose="020F0502020204030204" pitchFamily="34" charset="0"/>
            </a:endParaRPr>
          </a:p>
        </p:txBody>
      </p:sp>
    </p:spTree>
    <p:extLst>
      <p:ext uri="{BB962C8B-B14F-4D97-AF65-F5344CB8AC3E}">
        <p14:creationId xmlns:p14="http://schemas.microsoft.com/office/powerpoint/2010/main" val="710623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369099" y="147484"/>
            <a:ext cx="7230723" cy="533553"/>
          </a:xfrm>
        </p:spPr>
        <p:txBody>
          <a:bodyPr anchor="ctr">
            <a:normAutofit fontScale="90000"/>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50606" y="807985"/>
            <a:ext cx="11090787" cy="5091369"/>
          </a:xfrm>
        </p:spPr>
        <p:txBody>
          <a:bodyPr>
            <a:normAutofit fontScale="92500" lnSpcReduction="10000"/>
          </a:bodyPr>
          <a:lstStyle/>
          <a:p>
            <a:pPr marL="0" lvl="1" indent="0" algn="just">
              <a:lnSpc>
                <a:spcPct val="120000"/>
              </a:lnSpc>
              <a:spcBef>
                <a:spcPts val="0"/>
              </a:spcBef>
            </a:pPr>
            <a:r>
              <a:rPr lang="en-IN" sz="2200" dirty="0">
                <a:solidFill>
                  <a:schemeClr val="tx1"/>
                </a:solidFill>
                <a:latin typeface="Abadi" panose="020F0502020204030204" pitchFamily="34" charset="0"/>
              </a:rPr>
              <a:t> We will begin by scraping internet web sites and accessing APIs to collect data in various formats like .csv files, excel sheets, and databases. The source of data is the </a:t>
            </a:r>
            <a:r>
              <a:rPr lang="en-IN" sz="2200" dirty="0" err="1">
                <a:solidFill>
                  <a:schemeClr val="tx1"/>
                </a:solidFill>
                <a:latin typeface="Abadi" panose="020F0502020204030204" pitchFamily="34" charset="0"/>
              </a:rPr>
              <a:t>stackoverflow</a:t>
            </a:r>
            <a:r>
              <a:rPr lang="en-IN" sz="2200" dirty="0">
                <a:solidFill>
                  <a:schemeClr val="tx1"/>
                </a:solidFill>
                <a:latin typeface="Abadi" panose="020F0502020204030204" pitchFamily="34" charset="0"/>
              </a:rPr>
              <a:t> survey of 2020 available in </a:t>
            </a:r>
            <a:r>
              <a:rPr lang="en-US" sz="2200" dirty="0">
                <a:solidFill>
                  <a:schemeClr val="tx1"/>
                </a:solidFill>
                <a:latin typeface="Abadi" panose="020F0502020204030204" pitchFamily="34" charset="0"/>
              </a:rPr>
              <a:t>https://</a:t>
            </a:r>
            <a:r>
              <a:rPr lang="en-US" sz="2200" dirty="0" err="1">
                <a:solidFill>
                  <a:schemeClr val="tx1"/>
                </a:solidFill>
                <a:latin typeface="Abadi" panose="020F0502020204030204" pitchFamily="34" charset="0"/>
              </a:rPr>
              <a:t>insights.stackoverflow.com</a:t>
            </a:r>
            <a:r>
              <a:rPr lang="en-US" sz="2200" dirty="0">
                <a:solidFill>
                  <a:schemeClr val="tx1"/>
                </a:solidFill>
                <a:latin typeface="Abadi" panose="020F0502020204030204" pitchFamily="34" charset="0"/>
              </a:rPr>
              <a:t>/survey/2020.</a:t>
            </a:r>
            <a:endParaRPr lang="en-IN" sz="2200" dirty="0">
              <a:solidFill>
                <a:schemeClr val="tx1"/>
              </a:solidFill>
              <a:latin typeface="Abadi" panose="020F0502020204030204" pitchFamily="34" charset="0"/>
            </a:endParaRPr>
          </a:p>
          <a:p>
            <a:pPr marL="0" lvl="1" indent="0" algn="just">
              <a:lnSpc>
                <a:spcPct val="120000"/>
              </a:lnSpc>
              <a:spcBef>
                <a:spcPts val="0"/>
              </a:spcBef>
            </a:pPr>
            <a:r>
              <a:rPr lang="en-IN" sz="2200" dirty="0">
                <a:solidFill>
                  <a:schemeClr val="tx1"/>
                </a:solidFill>
                <a:latin typeface="Abadi" panose="020F0502020204030204" pitchFamily="34" charset="0"/>
              </a:rPr>
              <a:t> Once this is completed, the next step is to get the data ready for analysis using data wrangling techniques.</a:t>
            </a:r>
          </a:p>
          <a:p>
            <a:pPr marL="0" lvl="1" indent="0" algn="just">
              <a:lnSpc>
                <a:spcPct val="120000"/>
              </a:lnSpc>
              <a:spcBef>
                <a:spcPts val="0"/>
              </a:spcBef>
            </a:pPr>
            <a:r>
              <a:rPr lang="en-IN" sz="2200" dirty="0">
                <a:solidFill>
                  <a:schemeClr val="tx1"/>
                </a:solidFill>
                <a:latin typeface="Abadi" panose="020F0502020204030204" pitchFamily="34" charset="0"/>
              </a:rPr>
              <a:t> As the  quest of the organisation is to identify the future skill requirements, the problems for which we need to find answers are :</a:t>
            </a:r>
          </a:p>
          <a:p>
            <a:pPr marL="914400" lvl="4" indent="0" algn="just">
              <a:lnSpc>
                <a:spcPct val="120000"/>
              </a:lnSpc>
              <a:spcBef>
                <a:spcPts val="0"/>
              </a:spcBef>
            </a:pPr>
            <a:r>
              <a:rPr lang="en-IN" sz="2000" dirty="0">
                <a:solidFill>
                  <a:schemeClr val="tx1"/>
                </a:solidFill>
                <a:latin typeface="Abadi" panose="020F0502020204030204" pitchFamily="34" charset="0"/>
              </a:rPr>
              <a:t> What are the top programming languages that are in demand ?</a:t>
            </a:r>
          </a:p>
          <a:p>
            <a:pPr marL="914400" lvl="4" indent="0" algn="just">
              <a:lnSpc>
                <a:spcPct val="120000"/>
              </a:lnSpc>
              <a:spcBef>
                <a:spcPts val="0"/>
              </a:spcBef>
            </a:pPr>
            <a:r>
              <a:rPr lang="en-IN" sz="2000" dirty="0">
                <a:solidFill>
                  <a:schemeClr val="tx1"/>
                </a:solidFill>
                <a:latin typeface="Abadi" panose="020F0502020204030204" pitchFamily="34" charset="0"/>
              </a:rPr>
              <a:t> </a:t>
            </a:r>
            <a:r>
              <a:rPr lang="en-IN" sz="2200" dirty="0">
                <a:solidFill>
                  <a:schemeClr val="tx1"/>
                </a:solidFill>
                <a:latin typeface="Abadi" panose="020F0502020204030204" pitchFamily="34" charset="0"/>
              </a:rPr>
              <a:t>What are the top database skills that are in demand ?</a:t>
            </a:r>
          </a:p>
          <a:p>
            <a:pPr marL="914400" lvl="4" indent="0" algn="just">
              <a:lnSpc>
                <a:spcPct val="120000"/>
              </a:lnSpc>
              <a:spcBef>
                <a:spcPts val="0"/>
              </a:spcBef>
            </a:pPr>
            <a:r>
              <a:rPr lang="en-IN" sz="2200" dirty="0">
                <a:solidFill>
                  <a:schemeClr val="tx1"/>
                </a:solidFill>
                <a:latin typeface="Abadi" panose="020F0502020204030204" pitchFamily="34" charset="0"/>
              </a:rPr>
              <a:t> What are the most popular Platforms ?</a:t>
            </a:r>
          </a:p>
          <a:p>
            <a:pPr marL="914400" lvl="4" indent="0" algn="just">
              <a:lnSpc>
                <a:spcPct val="120000"/>
              </a:lnSpc>
              <a:spcBef>
                <a:spcPts val="0"/>
              </a:spcBef>
            </a:pPr>
            <a:r>
              <a:rPr lang="en-IN" sz="2200" dirty="0">
                <a:solidFill>
                  <a:schemeClr val="tx1"/>
                </a:solidFill>
                <a:latin typeface="Abadi" panose="020F0502020204030204" pitchFamily="34" charset="0"/>
              </a:rPr>
              <a:t> Demographic data like gender and age distribution of developers.</a:t>
            </a:r>
          </a:p>
          <a:p>
            <a:pPr marL="0" indent="0" algn="just">
              <a:lnSpc>
                <a:spcPct val="120000"/>
              </a:lnSpc>
              <a:spcBef>
                <a:spcPts val="0"/>
              </a:spcBef>
            </a:pPr>
            <a:r>
              <a:rPr lang="en-IN" sz="2200" dirty="0">
                <a:solidFill>
                  <a:schemeClr val="tx1"/>
                </a:solidFill>
                <a:latin typeface="Abadi" panose="020F0502020204030204" pitchFamily="34" charset="0"/>
              </a:rPr>
              <a:t> So, when the data is ready, we will apply statistical techniques to </a:t>
            </a:r>
            <a:r>
              <a:rPr lang="en-IN" sz="2200" dirty="0" err="1">
                <a:solidFill>
                  <a:schemeClr val="tx1"/>
                </a:solidFill>
                <a:latin typeface="Abadi" panose="020F0502020204030204" pitchFamily="34" charset="0"/>
              </a:rPr>
              <a:t>analyze</a:t>
            </a:r>
            <a:r>
              <a:rPr lang="en-IN" sz="2200" dirty="0">
                <a:solidFill>
                  <a:schemeClr val="tx1"/>
                </a:solidFill>
                <a:latin typeface="Abadi" panose="020F0502020204030204" pitchFamily="34" charset="0"/>
              </a:rPr>
              <a:t> the data. </a:t>
            </a:r>
          </a:p>
          <a:p>
            <a:pPr marL="0" indent="0" algn="just">
              <a:lnSpc>
                <a:spcPct val="120000"/>
              </a:lnSpc>
              <a:spcBef>
                <a:spcPts val="0"/>
              </a:spcBef>
            </a:pPr>
            <a:r>
              <a:rPr lang="en-IN" sz="2200" dirty="0">
                <a:solidFill>
                  <a:schemeClr val="tx1"/>
                </a:solidFill>
                <a:latin typeface="Abadi" panose="020F0502020204030204" pitchFamily="34" charset="0"/>
              </a:rPr>
              <a:t> Then bring all the information together by using charts, plots, histograms as also use IBM Cognos Analytics to create the dashboard and prepare the presentation. </a:t>
            </a:r>
          </a:p>
          <a:p>
            <a:pPr lvl="1"/>
            <a:endParaRPr lang="en-IN" b="0" i="0" dirty="0">
              <a:solidFill>
                <a:srgbClr val="454545"/>
              </a:solidFill>
              <a:effectLst/>
              <a:latin typeface="Inter"/>
            </a:endParaRPr>
          </a:p>
          <a:p>
            <a:pPr lvl="1"/>
            <a:endParaRPr lang="en-US" sz="1800" dirty="0"/>
          </a:p>
        </p:txBody>
      </p:sp>
    </p:spTree>
    <p:extLst>
      <p:ext uri="{BB962C8B-B14F-4D97-AF65-F5344CB8AC3E}">
        <p14:creationId xmlns:p14="http://schemas.microsoft.com/office/powerpoint/2010/main" val="452859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20213" y="122194"/>
            <a:ext cx="10515600" cy="699458"/>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4" name="TextBox 3">
            <a:extLst>
              <a:ext uri="{FF2B5EF4-FFF2-40B4-BE49-F238E27FC236}">
                <a16:creationId xmlns:a16="http://schemas.microsoft.com/office/drawing/2014/main" id="{39FF1ADD-C8D7-1250-B7F3-0891C06969F1}"/>
              </a:ext>
            </a:extLst>
          </p:cNvPr>
          <p:cNvSpPr txBox="1"/>
          <p:nvPr/>
        </p:nvSpPr>
        <p:spPr>
          <a:xfrm>
            <a:off x="838200" y="681037"/>
            <a:ext cx="10515599" cy="5539978"/>
          </a:xfrm>
          <a:prstGeom prst="rect">
            <a:avLst/>
          </a:prstGeom>
          <a:noFill/>
        </p:spPr>
        <p:txBody>
          <a:bodyPr wrap="square" rtlCol="0">
            <a:spAutoFit/>
          </a:bodyPr>
          <a:lstStyle/>
          <a:p>
            <a:pPr marL="36000" algn="just"/>
            <a:r>
              <a:rPr lang="en-US" sz="2200" dirty="0">
                <a:latin typeface="Abadi" panose="020B0604020104020204" pitchFamily="34" charset="0"/>
              </a:rPr>
              <a:t>The results of various statistical and </a:t>
            </a:r>
            <a:r>
              <a:rPr lang="en-US" sz="2200" dirty="0" err="1">
                <a:latin typeface="Abadi" panose="020B0604020104020204" pitchFamily="34" charset="0"/>
              </a:rPr>
              <a:t>visualisation</a:t>
            </a:r>
            <a:r>
              <a:rPr lang="en-US" sz="2200" dirty="0">
                <a:latin typeface="Abadi" panose="020B0604020104020204" pitchFamily="34" charset="0"/>
              </a:rPr>
              <a:t> methods used are listed as under:</a:t>
            </a:r>
          </a:p>
          <a:p>
            <a:pPr marL="36000" algn="just"/>
            <a:r>
              <a:rPr lang="en-US" sz="2200" b="1" u="sng" dirty="0">
                <a:latin typeface="Abadi" panose="020B0604020104020204" pitchFamily="34" charset="0"/>
              </a:rPr>
              <a:t>Data wrangling – Removing duplicates / Removing or replacing Null values /</a:t>
            </a:r>
            <a:r>
              <a:rPr lang="en-US" sz="2200" b="1" u="sng" dirty="0" err="1">
                <a:latin typeface="Abadi" panose="020B0604020104020204" pitchFamily="34" charset="0"/>
              </a:rPr>
              <a:t>Normalising</a:t>
            </a:r>
            <a:r>
              <a:rPr lang="en-US" sz="2200" b="1" u="sng" dirty="0">
                <a:latin typeface="Abadi" panose="020B0604020104020204" pitchFamily="34" charset="0"/>
              </a:rPr>
              <a:t> compensation</a:t>
            </a:r>
          </a:p>
          <a:p>
            <a:pPr marL="36000" indent="-342900" algn="just">
              <a:buFont typeface="Arial" panose="020B0604020202020204" pitchFamily="34" charset="0"/>
              <a:buChar char="•"/>
            </a:pPr>
            <a:r>
              <a:rPr lang="en-US" sz="2200" dirty="0">
                <a:latin typeface="Abadi" panose="020B0604020104020204" pitchFamily="34" charset="0"/>
              </a:rPr>
              <a:t>The Language names are classified as Difficult, Hard and Easy with ’Go’ being the difficult, ‘C#’, ‘C++’ and ‘R’ being Hard while ‘Python’, ‘Java’, ‘</a:t>
            </a:r>
            <a:r>
              <a:rPr lang="en-US" sz="2200" dirty="0" err="1">
                <a:latin typeface="Abadi" panose="020B0604020104020204" pitchFamily="34" charset="0"/>
              </a:rPr>
              <a:t>Javascript</a:t>
            </a:r>
            <a:r>
              <a:rPr lang="en-US" sz="2200" dirty="0">
                <a:latin typeface="Abadi" panose="020B0604020104020204" pitchFamily="34" charset="0"/>
              </a:rPr>
              <a:t>’, ‘Swift’ ‘PHP’ and ‘SQL’ fall under the Easy category. (Appendix – Fig -1)</a:t>
            </a:r>
          </a:p>
          <a:p>
            <a:pPr marL="36000" indent="-342900" algn="just">
              <a:buFont typeface="Arial" panose="020B0604020202020204" pitchFamily="34" charset="0"/>
              <a:buChar char="•"/>
            </a:pPr>
            <a:r>
              <a:rPr lang="en-US" sz="2200" dirty="0">
                <a:latin typeface="Abadi" panose="020B0604020104020204" pitchFamily="34" charset="0"/>
              </a:rPr>
              <a:t>The lowest average salary is for those with skills in PHP and SQL and the highest is for Swift, followed by Python, C++, JavaScript, Java, Go, R and C# in the descending order. (Appendix – Fig -1)</a:t>
            </a:r>
          </a:p>
          <a:p>
            <a:pPr algn="just"/>
            <a:endParaRPr lang="en-US" sz="2200" dirty="0">
              <a:latin typeface="Abadi" panose="020B0604020104020204" pitchFamily="34" charset="0"/>
            </a:endParaRPr>
          </a:p>
          <a:p>
            <a:pPr marL="36000" algn="just"/>
            <a:r>
              <a:rPr lang="en-US" sz="2200" b="1" u="sng" dirty="0">
                <a:latin typeface="Abadi" panose="020B0604020104020204" pitchFamily="34" charset="0"/>
              </a:rPr>
              <a:t>Exploratory Data Analysis – </a:t>
            </a:r>
            <a:r>
              <a:rPr lang="en-US" sz="2400" b="1" i="0" u="sng" strike="noStrike" dirty="0">
                <a:solidFill>
                  <a:srgbClr val="292929"/>
                </a:solidFill>
                <a:effectLst/>
                <a:latin typeface="Abadi" panose="020B0604020104020204" pitchFamily="34" charset="0"/>
              </a:rPr>
              <a:t>Summary of charts plotted and why used</a:t>
            </a:r>
            <a:r>
              <a:rPr lang="en-US" sz="2400" b="1" i="0" u="sng" dirty="0">
                <a:solidFill>
                  <a:srgbClr val="000000"/>
                </a:solidFill>
                <a:effectLst/>
                <a:latin typeface="Abadi" panose="020B0604020104020204" pitchFamily="34" charset="0"/>
              </a:rPr>
              <a:t>​</a:t>
            </a:r>
            <a:endParaRPr lang="en-US" sz="2200" b="1" dirty="0">
              <a:latin typeface="Abadi" panose="020B0604020104020204" pitchFamily="34" charset="0"/>
            </a:endParaRPr>
          </a:p>
          <a:p>
            <a:pPr marL="36000" indent="-342900" algn="just">
              <a:buFont typeface="Arial" panose="020B0604020202020204" pitchFamily="34" charset="0"/>
              <a:buChar char="•"/>
            </a:pPr>
            <a:r>
              <a:rPr lang="en-US" sz="2200" dirty="0">
                <a:latin typeface="Abadi" panose="020B0604020104020204" pitchFamily="34" charset="0"/>
              </a:rPr>
              <a:t>The frequency distribution chart shows a normal distribution curve for salary based on the language skills with a low sigma value depicting narrow distribution as far as the salary for different language skills is concerned. (Appendix – Fig - 2)</a:t>
            </a:r>
          </a:p>
          <a:p>
            <a:pPr marL="36000" indent="-342900" algn="just">
              <a:buFont typeface="Arial" panose="020B0604020202020204" pitchFamily="34" charset="0"/>
              <a:buChar char="•"/>
            </a:pPr>
            <a:r>
              <a:rPr lang="en-US" sz="2200" dirty="0">
                <a:latin typeface="Abadi" panose="020B0604020104020204" pitchFamily="34" charset="0"/>
              </a:rPr>
              <a:t>The Histogram shows that while one bin has a frequency of 9600 (approx.) other ten bins have a very low frequency ranging </a:t>
            </a:r>
            <a:r>
              <a:rPr lang="en-US" sz="2200" dirty="0" err="1">
                <a:latin typeface="Abadi" panose="020B0604020104020204" pitchFamily="34" charset="0"/>
              </a:rPr>
              <a:t>upto</a:t>
            </a:r>
            <a:r>
              <a:rPr lang="en-US" sz="2200" dirty="0">
                <a:latin typeface="Abadi" panose="020B0604020104020204" pitchFamily="34" charset="0"/>
              </a:rPr>
              <a:t> 200. (Appendix – Fig - 3)</a:t>
            </a:r>
          </a:p>
        </p:txBody>
      </p:sp>
    </p:spTree>
    <p:extLst>
      <p:ext uri="{BB962C8B-B14F-4D97-AF65-F5344CB8AC3E}">
        <p14:creationId xmlns:p14="http://schemas.microsoft.com/office/powerpoint/2010/main" val="146466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A012-1324-6311-D4DC-B50E0053FC25}"/>
              </a:ext>
            </a:extLst>
          </p:cNvPr>
          <p:cNvSpPr>
            <a:spLocks noGrp="1"/>
          </p:cNvSpPr>
          <p:nvPr>
            <p:ph type="title"/>
          </p:nvPr>
        </p:nvSpPr>
        <p:spPr>
          <a:xfrm>
            <a:off x="838200" y="176981"/>
            <a:ext cx="10515600" cy="638994"/>
          </a:xfrm>
        </p:spPr>
        <p:txBody>
          <a:bodyPr>
            <a:normAutofit fontScale="90000"/>
          </a:bodyPr>
          <a:lstStyle/>
          <a:p>
            <a:r>
              <a:rPr lang="en-US" dirty="0"/>
              <a:t>RESULTS (</a:t>
            </a:r>
            <a:r>
              <a:rPr lang="en-US" dirty="0" err="1"/>
              <a:t>contd</a:t>
            </a:r>
            <a:r>
              <a:rPr lang="en-US" dirty="0"/>
              <a:t>/-)</a:t>
            </a:r>
          </a:p>
        </p:txBody>
      </p:sp>
      <p:sp>
        <p:nvSpPr>
          <p:cNvPr id="3" name="Content Placeholder 2">
            <a:extLst>
              <a:ext uri="{FF2B5EF4-FFF2-40B4-BE49-F238E27FC236}">
                <a16:creationId xmlns:a16="http://schemas.microsoft.com/office/drawing/2014/main" id="{D4D418E8-8955-084D-EA3E-562282ED9572}"/>
              </a:ext>
            </a:extLst>
          </p:cNvPr>
          <p:cNvSpPr>
            <a:spLocks noGrp="1"/>
          </p:cNvSpPr>
          <p:nvPr>
            <p:ph idx="1"/>
          </p:nvPr>
        </p:nvSpPr>
        <p:spPr>
          <a:xfrm>
            <a:off x="838201" y="769323"/>
            <a:ext cx="10468896" cy="5319354"/>
          </a:xfrm>
        </p:spPr>
        <p:txBody>
          <a:bodyPr>
            <a:noAutofit/>
          </a:bodyPr>
          <a:lstStyle/>
          <a:p>
            <a:pPr marL="36000" indent="0" algn="just">
              <a:lnSpc>
                <a:spcPct val="100000"/>
              </a:lnSpc>
              <a:spcBef>
                <a:spcPts val="0"/>
              </a:spcBef>
              <a:buNone/>
            </a:pPr>
            <a:r>
              <a:rPr lang="en-US" sz="2200" b="1" u="sng" dirty="0">
                <a:solidFill>
                  <a:schemeClr val="tx1"/>
                </a:solidFill>
                <a:latin typeface="Abadi" panose="020B0604020104020204" pitchFamily="34" charset="0"/>
              </a:rPr>
              <a:t>Exploratory Data Analysis - </a:t>
            </a:r>
            <a:r>
              <a:rPr lang="en-US" sz="2000" b="1" i="0" u="sng" strike="noStrike" dirty="0">
                <a:solidFill>
                  <a:srgbClr val="292929"/>
                </a:solidFill>
                <a:effectLst/>
                <a:latin typeface="Abadi" panose="020B0604020104020204" pitchFamily="34" charset="0"/>
              </a:rPr>
              <a:t>Summary of charts plotted and why used</a:t>
            </a:r>
            <a:r>
              <a:rPr lang="en-US" sz="2000" b="1" i="0" u="sng" dirty="0">
                <a:solidFill>
                  <a:srgbClr val="000000"/>
                </a:solidFill>
                <a:effectLst/>
                <a:latin typeface="Abadi" panose="020B0604020104020204" pitchFamily="34" charset="0"/>
              </a:rPr>
              <a:t>​</a:t>
            </a:r>
            <a:r>
              <a:rPr lang="en-US" sz="2000" b="1" i="0" dirty="0">
                <a:effectLst/>
                <a:latin typeface="Abadi" panose="020B0604020104020204" pitchFamily="34" charset="0"/>
              </a:rPr>
              <a:t> (</a:t>
            </a:r>
            <a:r>
              <a:rPr lang="en-US" sz="2200" b="1" u="sng" dirty="0" err="1">
                <a:solidFill>
                  <a:schemeClr val="tx1"/>
                </a:solidFill>
                <a:latin typeface="Abadi" panose="020B0604020104020204" pitchFamily="34" charset="0"/>
              </a:rPr>
              <a:t>contd</a:t>
            </a:r>
            <a:r>
              <a:rPr lang="en-US" sz="2200" b="1" u="sng" dirty="0">
                <a:solidFill>
                  <a:schemeClr val="tx1"/>
                </a:solidFill>
                <a:latin typeface="Abadi" panose="020B0604020104020204" pitchFamily="34" charset="0"/>
              </a:rPr>
              <a:t>/-)</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median converted compensation in USD is 57745 (Appendix – Fig - 4)</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gender distribution shows 10480 men and 731 women (Appendix – Fig - 5)</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median converted compensation in USD for men is 57744 and for women 57708  (Appendix – Fig - 6)</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 The mean age is 30.78  (Appendix – Fig - 7)</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histogram of Age shows maximum (5500) respondents within the age group of 25 to 35 with drastic reduction after the age of 40  (Appendix – Fig - 8)</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outliers for converted compensation is negligible. (Appendix – Fig - 9)</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highest correlation of Age is with converted compensation of 0.40 with the next highest correlation being 0.09 of Age with </a:t>
            </a:r>
            <a:r>
              <a:rPr lang="en-US" sz="2200" dirty="0" err="1">
                <a:solidFill>
                  <a:schemeClr val="tx1"/>
                </a:solidFill>
                <a:latin typeface="Abadi" panose="020B0604020104020204" pitchFamily="34" charset="0"/>
              </a:rPr>
              <a:t>CodeRevHrs</a:t>
            </a:r>
            <a:r>
              <a:rPr lang="en-US" sz="2200" dirty="0">
                <a:solidFill>
                  <a:schemeClr val="tx1"/>
                </a:solidFill>
                <a:latin typeface="Abadi" panose="020B0604020104020204" pitchFamily="34" charset="0"/>
              </a:rPr>
              <a:t>  (Appendix – Fig - 10)</a:t>
            </a:r>
          </a:p>
          <a:p>
            <a:pPr marL="0" indent="0" algn="just">
              <a:lnSpc>
                <a:spcPct val="100000"/>
              </a:lnSpc>
              <a:spcBef>
                <a:spcPts val="0"/>
              </a:spcBef>
              <a:buNone/>
            </a:pPr>
            <a:endParaRPr lang="en-US" sz="2200" dirty="0">
              <a:solidFill>
                <a:schemeClr val="tx1"/>
              </a:solidFill>
              <a:latin typeface="Abadi" panose="020B0604020104020204" pitchFamily="34" charset="0"/>
            </a:endParaRPr>
          </a:p>
          <a:p>
            <a:pPr marL="36000" indent="0" algn="just">
              <a:lnSpc>
                <a:spcPct val="100000"/>
              </a:lnSpc>
              <a:spcBef>
                <a:spcPts val="0"/>
              </a:spcBef>
              <a:buNone/>
            </a:pPr>
            <a:r>
              <a:rPr lang="en-US" sz="2200" b="1" u="sng" dirty="0">
                <a:solidFill>
                  <a:schemeClr val="tx1"/>
                </a:solidFill>
                <a:latin typeface="Abadi" panose="020B0604020104020204" pitchFamily="34" charset="0"/>
              </a:rPr>
              <a:t>Data </a:t>
            </a:r>
            <a:r>
              <a:rPr lang="en-US" sz="2200" b="1" u="sng" dirty="0" err="1">
                <a:solidFill>
                  <a:schemeClr val="tx1"/>
                </a:solidFill>
                <a:latin typeface="Abadi" panose="020B0604020104020204" pitchFamily="34" charset="0"/>
              </a:rPr>
              <a:t>Visualisation</a:t>
            </a:r>
            <a:r>
              <a:rPr lang="en-US" sz="2200" b="1" u="sng" dirty="0">
                <a:solidFill>
                  <a:schemeClr val="tx1"/>
                </a:solidFill>
                <a:latin typeface="Abadi" panose="020B0604020104020204" pitchFamily="34" charset="0"/>
              </a:rPr>
              <a:t> - </a:t>
            </a:r>
            <a:r>
              <a:rPr lang="en-US" sz="2000" b="1" i="0" u="sng" strike="noStrike" dirty="0">
                <a:solidFill>
                  <a:srgbClr val="292929"/>
                </a:solidFill>
                <a:effectLst/>
                <a:latin typeface="Abadi" panose="020B0604020104020204" pitchFamily="34" charset="0"/>
              </a:rPr>
              <a:t>Summary thereof and why used</a:t>
            </a:r>
            <a:r>
              <a:rPr lang="en-US" sz="2000" b="1" i="0" u="sng" dirty="0">
                <a:solidFill>
                  <a:srgbClr val="000000"/>
                </a:solidFill>
                <a:effectLst/>
                <a:latin typeface="Abadi" panose="020B0604020104020204" pitchFamily="34" charset="0"/>
              </a:rPr>
              <a:t>​</a:t>
            </a:r>
            <a:endParaRPr lang="en-US" sz="2200" b="1" u="sng" dirty="0">
              <a:solidFill>
                <a:schemeClr val="tx1"/>
              </a:solidFill>
              <a:latin typeface="Abadi" panose="020B0604020104020204" pitchFamily="34" charset="0"/>
            </a:endParaRP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There are outliers above Q3 (towards the last quartile) as far as column Age is concerned  (Appendix – Fig - 11)</a:t>
            </a:r>
          </a:p>
          <a:p>
            <a:pPr marL="0" indent="0">
              <a:buNone/>
            </a:pPr>
            <a:endParaRPr lang="en-US" sz="2200" dirty="0">
              <a:solidFill>
                <a:schemeClr val="tx1"/>
              </a:solidFill>
              <a:latin typeface="Abadi" panose="020B0604020104020204" pitchFamily="34" charset="0"/>
            </a:endParaRPr>
          </a:p>
          <a:p>
            <a:pPr marL="0" indent="0">
              <a:buNone/>
            </a:pPr>
            <a:endParaRPr lang="en-US" sz="2200" dirty="0">
              <a:solidFill>
                <a:schemeClr val="tx1"/>
              </a:solidFill>
              <a:latin typeface="+mn-lt"/>
            </a:endParaRPr>
          </a:p>
        </p:txBody>
      </p:sp>
    </p:spTree>
    <p:extLst>
      <p:ext uri="{BB962C8B-B14F-4D97-AF65-F5344CB8AC3E}">
        <p14:creationId xmlns:p14="http://schemas.microsoft.com/office/powerpoint/2010/main" val="1497353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CE43-1D5D-C48F-D3C7-346BD96B30E9}"/>
              </a:ext>
            </a:extLst>
          </p:cNvPr>
          <p:cNvSpPr>
            <a:spLocks noGrp="1"/>
          </p:cNvSpPr>
          <p:nvPr>
            <p:ph type="title"/>
          </p:nvPr>
        </p:nvSpPr>
        <p:spPr>
          <a:xfrm>
            <a:off x="820994" y="0"/>
            <a:ext cx="10515600" cy="726256"/>
          </a:xfrm>
        </p:spPr>
        <p:txBody>
          <a:bodyPr/>
          <a:lstStyle/>
          <a:p>
            <a:r>
              <a:rPr lang="en-US" dirty="0"/>
              <a:t>RESULTS (</a:t>
            </a:r>
            <a:r>
              <a:rPr lang="en-US" dirty="0" err="1"/>
              <a:t>contd</a:t>
            </a:r>
            <a:r>
              <a:rPr lang="en-US" dirty="0"/>
              <a:t>/-)</a:t>
            </a:r>
          </a:p>
        </p:txBody>
      </p:sp>
      <p:sp>
        <p:nvSpPr>
          <p:cNvPr id="3" name="Content Placeholder 2">
            <a:extLst>
              <a:ext uri="{FF2B5EF4-FFF2-40B4-BE49-F238E27FC236}">
                <a16:creationId xmlns:a16="http://schemas.microsoft.com/office/drawing/2014/main" id="{3BB43A17-A94B-ADF9-5D16-E83DE4E58398}"/>
              </a:ext>
            </a:extLst>
          </p:cNvPr>
          <p:cNvSpPr>
            <a:spLocks noGrp="1"/>
          </p:cNvSpPr>
          <p:nvPr>
            <p:ph idx="1"/>
          </p:nvPr>
        </p:nvSpPr>
        <p:spPr>
          <a:xfrm>
            <a:off x="855406" y="653741"/>
            <a:ext cx="10515600" cy="5275112"/>
          </a:xfrm>
        </p:spPr>
        <p:txBody>
          <a:bodyPr>
            <a:noAutofit/>
          </a:bodyPr>
          <a:lstStyle/>
          <a:p>
            <a:pPr marL="36000" indent="0" algn="just">
              <a:lnSpc>
                <a:spcPct val="100000"/>
              </a:lnSpc>
              <a:spcBef>
                <a:spcPts val="0"/>
              </a:spcBef>
              <a:buNone/>
            </a:pPr>
            <a:r>
              <a:rPr lang="en-US" sz="2200" b="1" u="sng" dirty="0">
                <a:solidFill>
                  <a:schemeClr val="tx1"/>
                </a:solidFill>
                <a:latin typeface="Abadi" panose="020B0604020104020204" pitchFamily="34" charset="0"/>
              </a:rPr>
              <a:t>Data </a:t>
            </a:r>
            <a:r>
              <a:rPr lang="en-US" sz="2200" b="1" u="sng" dirty="0" err="1">
                <a:solidFill>
                  <a:schemeClr val="tx1"/>
                </a:solidFill>
                <a:latin typeface="Abadi" panose="020B0604020104020204" pitchFamily="34" charset="0"/>
              </a:rPr>
              <a:t>Visualisation</a:t>
            </a:r>
            <a:r>
              <a:rPr lang="en-US" sz="2200" b="1" u="sng" dirty="0">
                <a:solidFill>
                  <a:schemeClr val="tx1"/>
                </a:solidFill>
                <a:latin typeface="Abadi" panose="020B0604020104020204" pitchFamily="34" charset="0"/>
              </a:rPr>
              <a:t> - </a:t>
            </a:r>
            <a:r>
              <a:rPr lang="en-US" sz="2400" b="1" i="0" u="sng" strike="noStrike" dirty="0">
                <a:solidFill>
                  <a:srgbClr val="292929"/>
                </a:solidFill>
                <a:effectLst/>
                <a:latin typeface="Abadi" panose="020B0604020104020204" pitchFamily="34" charset="0"/>
              </a:rPr>
              <a:t>Summary thereof and why used</a:t>
            </a:r>
            <a:r>
              <a:rPr lang="en-US" sz="2400" b="1" i="0" u="sng" dirty="0">
                <a:solidFill>
                  <a:srgbClr val="000000"/>
                </a:solidFill>
                <a:effectLst/>
                <a:latin typeface="Abadi" panose="020B0604020104020204" pitchFamily="34" charset="0"/>
              </a:rPr>
              <a:t>​</a:t>
            </a:r>
            <a:endParaRPr lang="en-US" sz="2200" b="1" u="sng" dirty="0">
              <a:solidFill>
                <a:schemeClr val="tx1"/>
              </a:solidFill>
              <a:latin typeface="Abadi" panose="020B0604020104020204" pitchFamily="34" charset="0"/>
            </a:endParaRP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scatter plot of Age and </a:t>
            </a:r>
            <a:r>
              <a:rPr lang="en-US" sz="2200" dirty="0" err="1">
                <a:solidFill>
                  <a:schemeClr val="tx1"/>
                </a:solidFill>
                <a:latin typeface="Abadi" panose="020B0604020104020204" pitchFamily="34" charset="0"/>
              </a:rPr>
              <a:t>WorkWeekHours</a:t>
            </a:r>
            <a:r>
              <a:rPr lang="en-US" sz="2200" dirty="0">
                <a:solidFill>
                  <a:schemeClr val="tx1"/>
                </a:solidFill>
                <a:latin typeface="Abadi" panose="020B0604020104020204" pitchFamily="34" charset="0"/>
              </a:rPr>
              <a:t> makes identification of correlation difficult   (Appendix – Fig - 12)</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bubble plot of Age and </a:t>
            </a:r>
            <a:r>
              <a:rPr lang="en-US" sz="2200" dirty="0" err="1">
                <a:solidFill>
                  <a:schemeClr val="tx1"/>
                </a:solidFill>
                <a:latin typeface="Abadi" panose="020B0604020104020204" pitchFamily="34" charset="0"/>
              </a:rPr>
              <a:t>WorkWeekHours</a:t>
            </a:r>
            <a:r>
              <a:rPr lang="en-US" sz="2200" dirty="0">
                <a:solidFill>
                  <a:schemeClr val="tx1"/>
                </a:solidFill>
                <a:latin typeface="Abadi" panose="020B0604020104020204" pitchFamily="34" charset="0"/>
              </a:rPr>
              <a:t> makes identification of correlation difficult  (Appendix – Fig - 13)</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highest respondents for the survey were from United States (52%) followed by United Kingdom (15%) (Appendix – Fig - 14)</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maximum respondents (4500 approx.) were developers by profession  (Appendix – Fig - 15)</a:t>
            </a:r>
          </a:p>
          <a:p>
            <a:pPr marL="36000" indent="-349200" algn="just">
              <a:lnSpc>
                <a:spcPct val="100000"/>
              </a:lnSpc>
              <a:spcBef>
                <a:spcPts val="0"/>
              </a:spcBef>
              <a:buFont typeface="Arial" panose="020B0604020202020204" pitchFamily="34" charset="0"/>
              <a:buChar char="•"/>
            </a:pPr>
            <a:endParaRPr lang="en-US" sz="2200" dirty="0">
              <a:solidFill>
                <a:schemeClr val="tx1"/>
              </a:solidFill>
              <a:latin typeface="Abadi" panose="020B0604020104020204" pitchFamily="34" charset="0"/>
            </a:endParaRPr>
          </a:p>
          <a:p>
            <a:pPr marL="36000" indent="0" algn="just">
              <a:lnSpc>
                <a:spcPct val="100000"/>
              </a:lnSpc>
              <a:spcBef>
                <a:spcPts val="0"/>
              </a:spcBef>
              <a:buNone/>
            </a:pPr>
            <a:r>
              <a:rPr lang="en-US" sz="2200" b="1" u="sng" dirty="0">
                <a:solidFill>
                  <a:schemeClr val="tx1"/>
                </a:solidFill>
                <a:latin typeface="Abadi" panose="020B0604020104020204" pitchFamily="34" charset="0"/>
              </a:rPr>
              <a:t>Dashboard Using IBM Cognos Analytics</a:t>
            </a:r>
          </a:p>
          <a:p>
            <a:pPr marL="36000" indent="0" algn="just">
              <a:lnSpc>
                <a:spcPct val="100000"/>
              </a:lnSpc>
              <a:spcBef>
                <a:spcPts val="0"/>
              </a:spcBef>
              <a:buNone/>
            </a:pPr>
            <a:r>
              <a:rPr lang="en-US" sz="2200" b="1" u="sng" dirty="0">
                <a:solidFill>
                  <a:schemeClr val="tx1"/>
                </a:solidFill>
                <a:latin typeface="Abadi" panose="020B0604020104020204" pitchFamily="34" charset="0"/>
              </a:rPr>
              <a:t>Results from three interactive dashboards showing trends in the required skill set</a:t>
            </a:r>
          </a:p>
          <a:p>
            <a:pPr marL="36000" indent="0" algn="just">
              <a:lnSpc>
                <a:spcPct val="100000"/>
              </a:lnSpc>
              <a:spcBef>
                <a:spcPts val="0"/>
              </a:spcBef>
              <a:buNone/>
            </a:pPr>
            <a:r>
              <a:rPr lang="en-US" sz="2200" b="1" u="sng" dirty="0">
                <a:solidFill>
                  <a:schemeClr val="tx1"/>
                </a:solidFill>
                <a:latin typeface="Abadi" panose="020B0604020104020204" pitchFamily="34" charset="0"/>
              </a:rPr>
              <a:t>Dashboard Tab 1 – Current Technology Usage – (Slide – 17)</a:t>
            </a:r>
          </a:p>
          <a:p>
            <a:pPr marL="36000" indent="-349200" algn="just">
              <a:lnSpc>
                <a:spcPct val="100000"/>
              </a:lnSpc>
              <a:spcBef>
                <a:spcPts val="0"/>
              </a:spcBef>
              <a:buFont typeface="Arial" panose="020B0604020202020204" pitchFamily="34" charset="0"/>
              <a:buChar char="•"/>
            </a:pPr>
            <a:r>
              <a:rPr lang="en-US" sz="2200" dirty="0">
                <a:solidFill>
                  <a:schemeClr val="tx1"/>
                </a:solidFill>
                <a:latin typeface="Abadi" panose="020B0604020104020204" pitchFamily="34" charset="0"/>
              </a:rPr>
              <a:t>The top programming languages during the current year are JavaScript, HTML/CSS, SQL in the descending order.</a:t>
            </a:r>
          </a:p>
        </p:txBody>
      </p:sp>
    </p:spTree>
    <p:extLst>
      <p:ext uri="{BB962C8B-B14F-4D97-AF65-F5344CB8AC3E}">
        <p14:creationId xmlns:p14="http://schemas.microsoft.com/office/powerpoint/2010/main" val="3988434098"/>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4009</TotalTime>
  <Words>2923</Words>
  <Application>Microsoft Macintosh PowerPoint</Application>
  <PresentationFormat>Widescreen</PresentationFormat>
  <Paragraphs>240</Paragraphs>
  <Slides>34</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Abadi</vt:lpstr>
      <vt:lpstr>Arial</vt:lpstr>
      <vt:lpstr>Calibri</vt:lpstr>
      <vt:lpstr>Consolas</vt:lpstr>
      <vt:lpstr>Helv</vt:lpstr>
      <vt:lpstr>Helvetica</vt:lpstr>
      <vt:lpstr>IBM Plex Mono SemiBold</vt:lpstr>
      <vt:lpstr>IBM Plex Mono Text</vt:lpstr>
      <vt:lpstr>IBM Plex Sans Text</vt:lpstr>
      <vt:lpstr>Inter</vt:lpstr>
      <vt:lpstr>SLIDE_TEMPLATE_skill_network</vt:lpstr>
      <vt:lpstr>Trends in Skills Set Requirement among Software Developers</vt:lpstr>
      <vt:lpstr>OUTLINE</vt:lpstr>
      <vt:lpstr>EXECUTIVE SUMMARY</vt:lpstr>
      <vt:lpstr>EXECUTIVE SUMMARY</vt:lpstr>
      <vt:lpstr>INTRODUCTION</vt:lpstr>
      <vt:lpstr>METHODOLOGY</vt:lpstr>
      <vt:lpstr>RESULTS</vt:lpstr>
      <vt:lpstr>RESULTS (contd/-)</vt:lpstr>
      <vt:lpstr>RESULTS (contd/-)</vt:lpstr>
      <vt:lpstr>RESULTS (contd/-)</vt:lpstr>
      <vt:lpstr>RESULTS (contd/-)</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CONCLUSION</vt:lpstr>
      <vt:lpstr>CONCLUSION</vt:lpstr>
      <vt:lpstr>APPENDIX</vt:lpstr>
      <vt:lpstr>APPENDIX</vt:lpstr>
      <vt:lpstr>APPENDIX</vt:lpstr>
      <vt:lpstr>APPENDIX</vt:lpstr>
      <vt:lpstr>APPENDIX</vt:lpstr>
      <vt:lpstr>APPENDIX</vt:lpstr>
      <vt:lpstr>APPENDIX</vt:lpstr>
      <vt:lpstr>APPENDIX</vt:lpstr>
      <vt:lpstr>JOB POSTINGS Bar chart of the number of jobs postings by technology (data collected in Module 1 using Job API in a file named “job-postings.xlsx”) </vt:lpstr>
      <vt:lpstr>POPULAR LANGUAGES Bar chart of the Annual Average Salary by Language (data collected in Module 1 using web scraping in a file named “popular-languages.csv”)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George Mathew</cp:lastModifiedBy>
  <cp:revision>75</cp:revision>
  <dcterms:created xsi:type="dcterms:W3CDTF">2020-10-28T18:29:43Z</dcterms:created>
  <dcterms:modified xsi:type="dcterms:W3CDTF">2023-05-22T01:30:34Z</dcterms:modified>
</cp:coreProperties>
</file>